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0" r:id="rId2"/>
    <p:sldId id="826" r:id="rId3"/>
    <p:sldId id="840" r:id="rId4"/>
    <p:sldId id="838" r:id="rId5"/>
    <p:sldId id="819" r:id="rId6"/>
    <p:sldId id="836" r:id="rId7"/>
    <p:sldId id="841" r:id="rId8"/>
    <p:sldId id="832" r:id="rId9"/>
    <p:sldId id="830" r:id="rId10"/>
    <p:sldId id="835"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C9C9C1-ADA7-B411-FA34-AD9A306CFE4C}" name="Venable, Maddie" initials="MV" userId="S::mcvenabl@iu.edu::9c2ab56b-9821-49b1-be4a-d6fcabf5c0e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B25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roder, Nathan L" userId="S::nschrode@iu.edu::f886d19b-d01d-4c9b-83f6-1ef827a175c3" providerId="AD" clId="Web-{8A895643-D7B0-467D-9862-A2B4A924718B}"/>
    <pc:docChg chg="mod">
      <pc:chgData name="Schroder, Nathan L" userId="S::nschrode@iu.edu::f886d19b-d01d-4c9b-83f6-1ef827a175c3" providerId="AD" clId="Web-{8A895643-D7B0-467D-9862-A2B4A924718B}" dt="2025-01-14T14:54:28.204" v="0" actId="33475"/>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F14DFDE-66EA-40DC-B96C-642212734342}" type="datetimeFigureOut">
              <a:rPr lang="en-US" smtClean="0"/>
              <a:t>1/14/2025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3B48377-3468-4719-90C2-AC8D8190DCDE}" type="slidenum">
              <a:rPr lang="en-US" smtClean="0"/>
              <a:t>‹#›</a:t>
            </a:fld>
            <a:endParaRPr lang="en-US" dirty="0"/>
          </a:p>
        </p:txBody>
      </p:sp>
    </p:spTree>
    <p:extLst>
      <p:ext uri="{BB962C8B-B14F-4D97-AF65-F5344CB8AC3E}">
        <p14:creationId xmlns:p14="http://schemas.microsoft.com/office/powerpoint/2010/main" val="507024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76016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528F4-AE76-0DC3-96EE-10BAF03E0C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DA993E-7C26-9E2B-A018-E8AC3B4FD7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B0393C-C994-8BC9-4607-C5208F68C2BC}"/>
              </a:ext>
            </a:extLst>
          </p:cNvPr>
          <p:cNvSpPr>
            <a:spLocks noGrp="1"/>
          </p:cNvSpPr>
          <p:nvPr>
            <p:ph type="dt" sz="half" idx="10"/>
          </p:nvPr>
        </p:nvSpPr>
        <p:spPr/>
        <p:txBody>
          <a:bodyPr/>
          <a:lstStyle/>
          <a:p>
            <a:fld id="{E217845A-1F1E-4877-8C84-3AB3D927F325}" type="datetimeFigureOut">
              <a:rPr lang="en-US" smtClean="0"/>
              <a:t>1/14/2025</a:t>
            </a:fld>
            <a:endParaRPr lang="en-US" dirty="0"/>
          </a:p>
        </p:txBody>
      </p:sp>
      <p:sp>
        <p:nvSpPr>
          <p:cNvPr id="5" name="Footer Placeholder 4">
            <a:extLst>
              <a:ext uri="{FF2B5EF4-FFF2-40B4-BE49-F238E27FC236}">
                <a16:creationId xmlns:a16="http://schemas.microsoft.com/office/drawing/2014/main" id="{868718D4-9A48-1B6F-1440-BC46987CB9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A7A648C-D6FE-9689-8BAF-EB7D076B40C3}"/>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910659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21D5-0502-8674-B784-3741B84848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F59781-8FC1-5005-781E-43FE7F4DC1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EC76A-15CD-9715-4EDC-37499FEC2416}"/>
              </a:ext>
            </a:extLst>
          </p:cNvPr>
          <p:cNvSpPr>
            <a:spLocks noGrp="1"/>
          </p:cNvSpPr>
          <p:nvPr>
            <p:ph type="dt" sz="half" idx="10"/>
          </p:nvPr>
        </p:nvSpPr>
        <p:spPr/>
        <p:txBody>
          <a:bodyPr/>
          <a:lstStyle/>
          <a:p>
            <a:fld id="{E217845A-1F1E-4877-8C84-3AB3D927F325}" type="datetimeFigureOut">
              <a:rPr lang="en-US" smtClean="0"/>
              <a:t>1/14/2025</a:t>
            </a:fld>
            <a:endParaRPr lang="en-US" dirty="0"/>
          </a:p>
        </p:txBody>
      </p:sp>
      <p:sp>
        <p:nvSpPr>
          <p:cNvPr id="5" name="Footer Placeholder 4">
            <a:extLst>
              <a:ext uri="{FF2B5EF4-FFF2-40B4-BE49-F238E27FC236}">
                <a16:creationId xmlns:a16="http://schemas.microsoft.com/office/drawing/2014/main" id="{B0BDD095-A507-2272-906F-FA712F9ED3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20E3A96-ED14-FDF3-9C0D-ED4EF64A51BD}"/>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2905395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6149FE-E61E-FFE7-6606-D9FD00D39A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A01F37-5AB2-486F-30C2-5A66A14053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B38EAD-EE48-7BF3-259D-8BEA02610C9B}"/>
              </a:ext>
            </a:extLst>
          </p:cNvPr>
          <p:cNvSpPr>
            <a:spLocks noGrp="1"/>
          </p:cNvSpPr>
          <p:nvPr>
            <p:ph type="dt" sz="half" idx="10"/>
          </p:nvPr>
        </p:nvSpPr>
        <p:spPr/>
        <p:txBody>
          <a:bodyPr/>
          <a:lstStyle/>
          <a:p>
            <a:fld id="{E217845A-1F1E-4877-8C84-3AB3D927F325}" type="datetimeFigureOut">
              <a:rPr lang="en-US" smtClean="0"/>
              <a:t>1/14/2025</a:t>
            </a:fld>
            <a:endParaRPr lang="en-US" dirty="0"/>
          </a:p>
        </p:txBody>
      </p:sp>
      <p:sp>
        <p:nvSpPr>
          <p:cNvPr id="5" name="Footer Placeholder 4">
            <a:extLst>
              <a:ext uri="{FF2B5EF4-FFF2-40B4-BE49-F238E27FC236}">
                <a16:creationId xmlns:a16="http://schemas.microsoft.com/office/drawing/2014/main" id="{A8E2CF5D-8B4D-BB7F-31CE-47ACD22BEE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198893-5DEF-7D47-F440-F496171CBA5A}"/>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3349081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only: whit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06437" y="1012094"/>
            <a:ext cx="10672521" cy="932087"/>
          </a:xfrm>
        </p:spPr>
        <p:txBody>
          <a:bodyPr>
            <a:normAutofit/>
          </a:bodyPr>
          <a:lstStyle>
            <a:lvl1pPr>
              <a:defRPr sz="4000" b="1" i="0" cap="none" spc="0">
                <a:solidFill>
                  <a:srgbClr val="404041"/>
                </a:solidFill>
                <a:latin typeface="Arial"/>
                <a:cs typeface="Arial"/>
              </a:defRPr>
            </a:lvl1pPr>
          </a:lstStyle>
          <a:p>
            <a:r>
              <a:rPr lang="en-US"/>
              <a:t>Click to edit master title style</a:t>
            </a:r>
          </a:p>
        </p:txBody>
      </p:sp>
      <p:sp>
        <p:nvSpPr>
          <p:cNvPr id="5" name="Rectangle 4"/>
          <p:cNvSpPr/>
          <p:nvPr userDrawn="1"/>
        </p:nvSpPr>
        <p:spPr>
          <a:xfrm>
            <a:off x="0" y="1277110"/>
            <a:ext cx="110219" cy="5162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3" name="Text Placeholder 19"/>
          <p:cNvSpPr>
            <a:spLocks noGrp="1"/>
          </p:cNvSpPr>
          <p:nvPr>
            <p:ph type="body" sz="quarter" idx="10" hasCustomPrompt="1"/>
          </p:nvPr>
        </p:nvSpPr>
        <p:spPr>
          <a:xfrm>
            <a:off x="6445275" y="379930"/>
            <a:ext cx="4933949" cy="336549"/>
          </a:xfrm>
        </p:spPr>
        <p:txBody>
          <a:bodyPr>
            <a:noAutofit/>
          </a:bodyPr>
          <a:lstStyle>
            <a:lvl1pPr marL="0" indent="0" algn="r">
              <a:buNone/>
              <a:defRPr sz="1467" b="0" i="0" spc="0" baseline="0">
                <a:solidFill>
                  <a:srgbClr val="A6A6A6"/>
                </a:solidFill>
                <a:latin typeface="Arial"/>
                <a:cs typeface="Arial"/>
              </a:defRPr>
            </a:lvl1pPr>
          </a:lstStyle>
          <a:p>
            <a:pPr lvl="0"/>
            <a:r>
              <a:rPr lang="en-US"/>
              <a:t>SECTION TITLE OR SUBTITLE</a:t>
            </a:r>
          </a:p>
        </p:txBody>
      </p:sp>
      <p:sp>
        <p:nvSpPr>
          <p:cNvPr id="4" name="TextBox 3"/>
          <p:cNvSpPr txBox="1"/>
          <p:nvPr userDrawn="1"/>
        </p:nvSpPr>
        <p:spPr>
          <a:xfrm>
            <a:off x="4741334" y="4721413"/>
            <a:ext cx="184731" cy="461665"/>
          </a:xfrm>
          <a:prstGeom prst="rect">
            <a:avLst/>
          </a:prstGeom>
          <a:noFill/>
        </p:spPr>
        <p:txBody>
          <a:bodyPr wrap="none" rtlCol="0">
            <a:spAutoFit/>
          </a:bodyPr>
          <a:lstStyle/>
          <a:p>
            <a:endParaRPr lang="en-US" sz="2400" dirty="0"/>
          </a:p>
        </p:txBody>
      </p:sp>
      <p:sp>
        <p:nvSpPr>
          <p:cNvPr id="7" name="Text Placeholder 2"/>
          <p:cNvSpPr>
            <a:spLocks noGrp="1"/>
          </p:cNvSpPr>
          <p:nvPr>
            <p:ph idx="1" hasCustomPrompt="1"/>
          </p:nvPr>
        </p:nvSpPr>
        <p:spPr>
          <a:xfrm>
            <a:off x="691765" y="2172539"/>
            <a:ext cx="10687459" cy="3747511"/>
          </a:xfrm>
          <a:prstGeom prst="rect">
            <a:avLst/>
          </a:prstGeom>
        </p:spPr>
        <p:txBody>
          <a:bodyPr vert="horz" lIns="91440" tIns="45720" rIns="91440" bIns="45720" rtlCol="0">
            <a:normAutofit/>
          </a:bodyPr>
          <a:lstStyle>
            <a:lvl1pPr marL="457189" marR="0" indent="-457189" algn="l" defTabSz="609585" rtl="0" eaLnBrk="1" fontAlgn="auto" latinLnBrk="0" hangingPunct="1">
              <a:lnSpc>
                <a:spcPct val="100000"/>
              </a:lnSpc>
              <a:spcBef>
                <a:spcPts val="0"/>
              </a:spcBef>
              <a:spcAft>
                <a:spcPts val="2400"/>
              </a:spcAft>
              <a:buClr>
                <a:schemeClr val="tx1">
                  <a:lumMod val="50000"/>
                  <a:lumOff val="50000"/>
                </a:schemeClr>
              </a:buClr>
              <a:buSzPct val="100000"/>
              <a:buFont typeface="+mj-lt"/>
              <a:buAutoNum type="arabicPeriod"/>
              <a:tabLst/>
              <a:defRPr sz="2400">
                <a:solidFill>
                  <a:srgbClr val="404041"/>
                </a:solidFill>
                <a:latin typeface="Arial"/>
                <a:cs typeface="Arial"/>
              </a:defRPr>
            </a:lvl1pPr>
            <a:lvl2pPr>
              <a:lnSpc>
                <a:spcPct val="100000"/>
              </a:lnSpc>
              <a:defRPr sz="2133">
                <a:solidFill>
                  <a:srgbClr val="404041"/>
                </a:solidFill>
                <a:latin typeface="Arial"/>
                <a:cs typeface="Arial"/>
              </a:defRPr>
            </a:lvl2pPr>
            <a:lvl3pPr>
              <a:lnSpc>
                <a:spcPct val="100000"/>
              </a:lnSpc>
              <a:defRPr sz="2133">
                <a:solidFill>
                  <a:srgbClr val="404041"/>
                </a:solidFill>
                <a:latin typeface="Arial"/>
                <a:cs typeface="Arial"/>
              </a:defRPr>
            </a:lvl3pPr>
            <a:lvl4pPr>
              <a:lnSpc>
                <a:spcPct val="100000"/>
              </a:lnSpc>
              <a:defRPr sz="2133">
                <a:solidFill>
                  <a:srgbClr val="404041"/>
                </a:solidFill>
                <a:latin typeface="Arial"/>
                <a:cs typeface="Arial"/>
              </a:defRPr>
            </a:lvl4pPr>
            <a:lvl5pPr>
              <a:lnSpc>
                <a:spcPct val="100000"/>
              </a:lnSpc>
              <a:defRPr sz="2133">
                <a:solidFill>
                  <a:srgbClr val="404041"/>
                </a:solidFill>
                <a:latin typeface="Arial"/>
                <a:cs typeface="Arial"/>
              </a:defRPr>
            </a:lvl5pPr>
          </a:lstStyle>
          <a:p>
            <a:pPr lvl="0"/>
            <a:r>
              <a:rPr lang="en-US"/>
              <a:t>Click to edit master subtitle style</a:t>
            </a:r>
          </a:p>
        </p:txBody>
      </p:sp>
      <p:grpSp>
        <p:nvGrpSpPr>
          <p:cNvPr id="12" name="Group 11"/>
          <p:cNvGrpSpPr/>
          <p:nvPr userDrawn="1"/>
        </p:nvGrpSpPr>
        <p:grpSpPr>
          <a:xfrm>
            <a:off x="-41050" y="6215357"/>
            <a:ext cx="12233051" cy="705284"/>
            <a:chOff x="-30788" y="4661517"/>
            <a:chExt cx="9228667" cy="528963"/>
          </a:xfrm>
        </p:grpSpPr>
        <p:sp>
          <p:nvSpPr>
            <p:cNvPr id="14" name="Rectangle 13"/>
            <p:cNvSpPr/>
            <p:nvPr userDrawn="1"/>
          </p:nvSpPr>
          <p:spPr>
            <a:xfrm>
              <a:off x="-30788" y="4734807"/>
              <a:ext cx="9228667" cy="455673"/>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5" name="Rectangle 14"/>
            <p:cNvSpPr/>
            <p:nvPr userDrawn="1"/>
          </p:nvSpPr>
          <p:spPr>
            <a:xfrm>
              <a:off x="635303" y="4661517"/>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1" name="TextBox 20"/>
            <p:cNvSpPr txBox="1"/>
            <p:nvPr userDrawn="1"/>
          </p:nvSpPr>
          <p:spPr>
            <a:xfrm>
              <a:off x="1030972" y="4835279"/>
              <a:ext cx="3613600" cy="207749"/>
            </a:xfrm>
            <a:prstGeom prst="rect">
              <a:avLst/>
            </a:prstGeom>
            <a:noFill/>
          </p:spPr>
          <p:txBody>
            <a:bodyPr wrap="square" rtlCol="0" anchor="ctr">
              <a:spAutoFit/>
            </a:bodyPr>
            <a:lstStyle/>
            <a:p>
              <a:r>
                <a:rPr lang="en-US" sz="1200" dirty="0">
                  <a:solidFill>
                    <a:srgbClr val="FFFFFF"/>
                  </a:solidFill>
                </a:rPr>
                <a:t>INDIANA UNIVERSITY</a:t>
              </a:r>
            </a:p>
          </p:txBody>
        </p:sp>
      </p:gr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5093" y="6019792"/>
            <a:ext cx="912775" cy="1002449"/>
          </a:xfrm>
          <a:prstGeom prst="rect">
            <a:avLst/>
          </a:prstGeom>
        </p:spPr>
      </p:pic>
      <p:sp>
        <p:nvSpPr>
          <p:cNvPr id="3" name="Slide Number Placeholder 2">
            <a:extLst>
              <a:ext uri="{FF2B5EF4-FFF2-40B4-BE49-F238E27FC236}">
                <a16:creationId xmlns:a16="http://schemas.microsoft.com/office/drawing/2014/main" id="{035C2E4F-FDD9-6855-0C08-B43E3F6103DA}"/>
              </a:ext>
            </a:extLst>
          </p:cNvPr>
          <p:cNvSpPr>
            <a:spLocks noGrp="1"/>
          </p:cNvSpPr>
          <p:nvPr>
            <p:ph type="sldNum" sz="quarter" idx="11"/>
          </p:nvPr>
        </p:nvSpPr>
        <p:spPr/>
        <p:txBody>
          <a:bodyPr/>
          <a:lstStyle/>
          <a:p>
            <a:fld id="{112FDE2C-9A70-49E8-BFD9-F83E6F5AC7FD}" type="slidenum">
              <a:rPr lang="en-US" smtClean="0"/>
              <a:t>‹#›</a:t>
            </a:fld>
            <a:endParaRPr lang="en-US" dirty="0"/>
          </a:p>
        </p:txBody>
      </p:sp>
    </p:spTree>
    <p:extLst>
      <p:ext uri="{BB962C8B-B14F-4D97-AF65-F5344CB8AC3E}">
        <p14:creationId xmlns:p14="http://schemas.microsoft.com/office/powerpoint/2010/main" val="450850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_3">
    <p:spTree>
      <p:nvGrpSpPr>
        <p:cNvPr id="1" name=""/>
        <p:cNvGrpSpPr/>
        <p:nvPr/>
      </p:nvGrpSpPr>
      <p:grpSpPr>
        <a:xfrm>
          <a:off x="0" y="0"/>
          <a:ext cx="0" cy="0"/>
          <a:chOff x="0" y="0"/>
          <a:chExt cx="0" cy="0"/>
        </a:xfrm>
      </p:grpSpPr>
      <p:sp>
        <p:nvSpPr>
          <p:cNvPr id="4" name="Google Shape;19;p3">
            <a:extLst>
              <a:ext uri="{FF2B5EF4-FFF2-40B4-BE49-F238E27FC236}">
                <a16:creationId xmlns:a16="http://schemas.microsoft.com/office/drawing/2014/main" id="{970A0A80-F2F1-325F-CCC8-40FA46A4E778}"/>
              </a:ext>
            </a:extLst>
          </p:cNvPr>
          <p:cNvSpPr txBox="1">
            <a:spLocks/>
          </p:cNvSpPr>
          <p:nvPr userDrawn="1"/>
        </p:nvSpPr>
        <p:spPr>
          <a:xfrm>
            <a:off x="970597" y="4191035"/>
            <a:ext cx="10250800" cy="721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457200" marR="0" lvl="0" indent="-311150" algn="ctr" rtl="0">
              <a:lnSpc>
                <a:spcPct val="100000"/>
              </a:lnSpc>
              <a:spcBef>
                <a:spcPts val="0"/>
              </a:spcBef>
              <a:spcAft>
                <a:spcPts val="0"/>
              </a:spcAft>
              <a:buClr>
                <a:schemeClr val="accent1"/>
              </a:buClr>
              <a:buSzPts val="1600"/>
              <a:buFont typeface="Source Sans Pro"/>
              <a:buNone/>
              <a:defRPr sz="3500" b="0" i="0" u="none" strike="noStrike" cap="none">
                <a:solidFill>
                  <a:schemeClr val="accent1"/>
                </a:solidFill>
                <a:latin typeface="BentonSans Regular" panose="02000503000000020004" pitchFamily="2" charset="77"/>
                <a:ea typeface="Source Sans Pro"/>
                <a:cs typeface="Source Sans Pro"/>
                <a:sym typeface="Source Sans Pro"/>
              </a:defRPr>
            </a:lvl1pPr>
            <a:lvl2pPr marL="914400" marR="0" lvl="1"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9pPr>
          </a:lstStyle>
          <a:p>
            <a:pPr marL="0" indent="0"/>
            <a:r>
              <a:rPr lang="en-US" sz="1200" b="0" i="0" spc="267" baseline="0" dirty="0">
                <a:solidFill>
                  <a:srgbClr val="231F20"/>
                </a:solidFill>
                <a:latin typeface="BentonSans Medium" panose="02000503000000020004" pitchFamily="2" charset="77"/>
              </a:rPr>
              <a:t>INDIANA UNIVERSITY</a:t>
            </a:r>
          </a:p>
        </p:txBody>
      </p:sp>
      <p:pic>
        <p:nvPicPr>
          <p:cNvPr id="5" name="Picture 4" descr="A red and white logo&#10;&#10;Description automatically generated">
            <a:extLst>
              <a:ext uri="{FF2B5EF4-FFF2-40B4-BE49-F238E27FC236}">
                <a16:creationId xmlns:a16="http://schemas.microsoft.com/office/drawing/2014/main" id="{A2C0A919-4BB1-E964-BE34-A9A62847A45A}"/>
              </a:ext>
            </a:extLst>
          </p:cNvPr>
          <p:cNvPicPr>
            <a:picLocks noChangeAspect="1"/>
          </p:cNvPicPr>
          <p:nvPr userDrawn="1"/>
        </p:nvPicPr>
        <p:blipFill>
          <a:blip r:embed="rId2"/>
          <a:stretch>
            <a:fillRect/>
          </a:stretch>
        </p:blipFill>
        <p:spPr>
          <a:xfrm>
            <a:off x="5752873" y="5244029"/>
            <a:ext cx="686255" cy="1613971"/>
          </a:xfrm>
          <a:prstGeom prst="rect">
            <a:avLst/>
          </a:prstGeom>
        </p:spPr>
      </p:pic>
      <p:pic>
        <p:nvPicPr>
          <p:cNvPr id="7" name="Picture 6">
            <a:extLst>
              <a:ext uri="{FF2B5EF4-FFF2-40B4-BE49-F238E27FC236}">
                <a16:creationId xmlns:a16="http://schemas.microsoft.com/office/drawing/2014/main" id="{B98560F6-D98B-FEB9-EFAF-29690EBABBF2}"/>
              </a:ext>
            </a:extLst>
          </p:cNvPr>
          <p:cNvPicPr>
            <a:picLocks noChangeAspect="1"/>
          </p:cNvPicPr>
          <p:nvPr userDrawn="1"/>
        </p:nvPicPr>
        <p:blipFill>
          <a:blip r:embed="rId3"/>
          <a:stretch>
            <a:fillRect/>
          </a:stretch>
        </p:blipFill>
        <p:spPr>
          <a:xfrm>
            <a:off x="2938050" y="3375158"/>
            <a:ext cx="6315901" cy="396649"/>
          </a:xfrm>
          <a:prstGeom prst="rect">
            <a:avLst/>
          </a:prstGeom>
        </p:spPr>
      </p:pic>
    </p:spTree>
    <p:extLst>
      <p:ext uri="{BB962C8B-B14F-4D97-AF65-F5344CB8AC3E}">
        <p14:creationId xmlns:p14="http://schemas.microsoft.com/office/powerpoint/2010/main" val="230548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C1A53-CE22-D3B9-3004-C2EFB39D4C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5CE97A-E13E-8AC8-567D-D53B507F88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ABFF49-095D-CD6B-2DAC-80DC0C11276D}"/>
              </a:ext>
            </a:extLst>
          </p:cNvPr>
          <p:cNvSpPr>
            <a:spLocks noGrp="1"/>
          </p:cNvSpPr>
          <p:nvPr>
            <p:ph type="dt" sz="half" idx="10"/>
          </p:nvPr>
        </p:nvSpPr>
        <p:spPr/>
        <p:txBody>
          <a:bodyPr/>
          <a:lstStyle/>
          <a:p>
            <a:fld id="{E217845A-1F1E-4877-8C84-3AB3D927F325}" type="datetimeFigureOut">
              <a:rPr lang="en-US" smtClean="0"/>
              <a:t>1/14/2025</a:t>
            </a:fld>
            <a:endParaRPr lang="en-US" dirty="0"/>
          </a:p>
        </p:txBody>
      </p:sp>
      <p:sp>
        <p:nvSpPr>
          <p:cNvPr id="5" name="Footer Placeholder 4">
            <a:extLst>
              <a:ext uri="{FF2B5EF4-FFF2-40B4-BE49-F238E27FC236}">
                <a16:creationId xmlns:a16="http://schemas.microsoft.com/office/drawing/2014/main" id="{7009B44B-8817-E51D-9483-0EE005AD46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08BFA02-CD4D-CA7F-10CE-DB24164A9E21}"/>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1193797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6B872-943C-4C6F-F8E6-7D3DA1D85E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75DAB1-C5E1-F859-22F3-E4C3A24966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DB5284-5609-AD79-EAD7-5C88B3014BC5}"/>
              </a:ext>
            </a:extLst>
          </p:cNvPr>
          <p:cNvSpPr>
            <a:spLocks noGrp="1"/>
          </p:cNvSpPr>
          <p:nvPr>
            <p:ph type="dt" sz="half" idx="10"/>
          </p:nvPr>
        </p:nvSpPr>
        <p:spPr/>
        <p:txBody>
          <a:bodyPr/>
          <a:lstStyle/>
          <a:p>
            <a:fld id="{E217845A-1F1E-4877-8C84-3AB3D927F325}" type="datetimeFigureOut">
              <a:rPr lang="en-US" smtClean="0"/>
              <a:t>1/14/2025</a:t>
            </a:fld>
            <a:endParaRPr lang="en-US" dirty="0"/>
          </a:p>
        </p:txBody>
      </p:sp>
      <p:sp>
        <p:nvSpPr>
          <p:cNvPr id="5" name="Footer Placeholder 4">
            <a:extLst>
              <a:ext uri="{FF2B5EF4-FFF2-40B4-BE49-F238E27FC236}">
                <a16:creationId xmlns:a16="http://schemas.microsoft.com/office/drawing/2014/main" id="{C00803E0-5538-4100-09D0-E2F347ECB9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C869D0-B21A-C0C3-B0E6-30034A773267}"/>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23120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32F61-FDF7-08B2-3B3B-EB14DDEDF8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B1618A-0297-19F0-8727-F188104BDC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66F3DB-BC24-F93A-6E89-136F42998C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6CDBA8-29B6-D6B7-6CAC-D7594DE87477}"/>
              </a:ext>
            </a:extLst>
          </p:cNvPr>
          <p:cNvSpPr>
            <a:spLocks noGrp="1"/>
          </p:cNvSpPr>
          <p:nvPr>
            <p:ph type="dt" sz="half" idx="10"/>
          </p:nvPr>
        </p:nvSpPr>
        <p:spPr/>
        <p:txBody>
          <a:bodyPr/>
          <a:lstStyle/>
          <a:p>
            <a:fld id="{E217845A-1F1E-4877-8C84-3AB3D927F325}" type="datetimeFigureOut">
              <a:rPr lang="en-US" smtClean="0"/>
              <a:t>1/14/2025</a:t>
            </a:fld>
            <a:endParaRPr lang="en-US" dirty="0"/>
          </a:p>
        </p:txBody>
      </p:sp>
      <p:sp>
        <p:nvSpPr>
          <p:cNvPr id="6" name="Footer Placeholder 5">
            <a:extLst>
              <a:ext uri="{FF2B5EF4-FFF2-40B4-BE49-F238E27FC236}">
                <a16:creationId xmlns:a16="http://schemas.microsoft.com/office/drawing/2014/main" id="{F965F70D-97F9-743B-8037-F8DEB1CD32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3E6A2A9-E9A2-BD9E-D4FB-DDBD1AB61AD4}"/>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3078083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DB1CB-50B5-BC13-1AB2-2E6CD5DC90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8A7EE7-FEB0-86AE-24E4-84B2A725B2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95E7A7-009D-EFF6-9679-346D31F67F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598C54-479F-15C2-9D15-25BA679C44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D03A5A-8CD4-C403-C76C-92F2DE4909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681C2C-0867-9C80-E872-FF6ED741B3F1}"/>
              </a:ext>
            </a:extLst>
          </p:cNvPr>
          <p:cNvSpPr>
            <a:spLocks noGrp="1"/>
          </p:cNvSpPr>
          <p:nvPr>
            <p:ph type="dt" sz="half" idx="10"/>
          </p:nvPr>
        </p:nvSpPr>
        <p:spPr/>
        <p:txBody>
          <a:bodyPr/>
          <a:lstStyle/>
          <a:p>
            <a:fld id="{E217845A-1F1E-4877-8C84-3AB3D927F325}" type="datetimeFigureOut">
              <a:rPr lang="en-US" smtClean="0"/>
              <a:t>1/14/2025</a:t>
            </a:fld>
            <a:endParaRPr lang="en-US" dirty="0"/>
          </a:p>
        </p:txBody>
      </p:sp>
      <p:sp>
        <p:nvSpPr>
          <p:cNvPr id="8" name="Footer Placeholder 7">
            <a:extLst>
              <a:ext uri="{FF2B5EF4-FFF2-40B4-BE49-F238E27FC236}">
                <a16:creationId xmlns:a16="http://schemas.microsoft.com/office/drawing/2014/main" id="{32EA0CA7-0189-4E4F-BB0C-3B8BC11C53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327B626-3556-45C8-2947-957BA302BA61}"/>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3606377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848AE-962E-3AF0-893A-FA36F52BF9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013AB-C99C-94FE-ECD9-964958B260C3}"/>
              </a:ext>
            </a:extLst>
          </p:cNvPr>
          <p:cNvSpPr>
            <a:spLocks noGrp="1"/>
          </p:cNvSpPr>
          <p:nvPr>
            <p:ph type="dt" sz="half" idx="10"/>
          </p:nvPr>
        </p:nvSpPr>
        <p:spPr/>
        <p:txBody>
          <a:bodyPr/>
          <a:lstStyle/>
          <a:p>
            <a:fld id="{E217845A-1F1E-4877-8C84-3AB3D927F325}" type="datetimeFigureOut">
              <a:rPr lang="en-US" smtClean="0"/>
              <a:t>1/14/2025</a:t>
            </a:fld>
            <a:endParaRPr lang="en-US" dirty="0"/>
          </a:p>
        </p:txBody>
      </p:sp>
      <p:sp>
        <p:nvSpPr>
          <p:cNvPr id="4" name="Footer Placeholder 3">
            <a:extLst>
              <a:ext uri="{FF2B5EF4-FFF2-40B4-BE49-F238E27FC236}">
                <a16:creationId xmlns:a16="http://schemas.microsoft.com/office/drawing/2014/main" id="{9B4626C0-F676-44B2-74CB-850741EADE4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7DA57DB-C5D4-C537-C7AA-A26590AB3BC0}"/>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1217977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363F0F-4E1B-84B5-360B-F1B2C4D211EC}"/>
              </a:ext>
            </a:extLst>
          </p:cNvPr>
          <p:cNvSpPr>
            <a:spLocks noGrp="1"/>
          </p:cNvSpPr>
          <p:nvPr>
            <p:ph type="dt" sz="half" idx="10"/>
          </p:nvPr>
        </p:nvSpPr>
        <p:spPr/>
        <p:txBody>
          <a:bodyPr/>
          <a:lstStyle/>
          <a:p>
            <a:fld id="{E217845A-1F1E-4877-8C84-3AB3D927F325}" type="datetimeFigureOut">
              <a:rPr lang="en-US" smtClean="0"/>
              <a:t>1/14/2025</a:t>
            </a:fld>
            <a:endParaRPr lang="en-US" dirty="0"/>
          </a:p>
        </p:txBody>
      </p:sp>
      <p:sp>
        <p:nvSpPr>
          <p:cNvPr id="3" name="Footer Placeholder 2">
            <a:extLst>
              <a:ext uri="{FF2B5EF4-FFF2-40B4-BE49-F238E27FC236}">
                <a16:creationId xmlns:a16="http://schemas.microsoft.com/office/drawing/2014/main" id="{40DDCE69-7D8B-E313-8D81-F8D57AB11C9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B6561D9-B528-9AC5-EA88-D9826D0E4493}"/>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3974731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0F7CB-7E0C-6A08-6A71-6A1E9AD5C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4BC1BC-E829-8D6F-FA00-C89D21EDA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4EC6B2-A728-1AC6-084B-78858EB062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E1601B-5CBF-F76A-7606-0F45DD9DCA4B}"/>
              </a:ext>
            </a:extLst>
          </p:cNvPr>
          <p:cNvSpPr>
            <a:spLocks noGrp="1"/>
          </p:cNvSpPr>
          <p:nvPr>
            <p:ph type="dt" sz="half" idx="10"/>
          </p:nvPr>
        </p:nvSpPr>
        <p:spPr/>
        <p:txBody>
          <a:bodyPr/>
          <a:lstStyle/>
          <a:p>
            <a:fld id="{E217845A-1F1E-4877-8C84-3AB3D927F325}" type="datetimeFigureOut">
              <a:rPr lang="en-US" smtClean="0"/>
              <a:t>1/14/2025</a:t>
            </a:fld>
            <a:endParaRPr lang="en-US" dirty="0"/>
          </a:p>
        </p:txBody>
      </p:sp>
      <p:sp>
        <p:nvSpPr>
          <p:cNvPr id="6" name="Footer Placeholder 5">
            <a:extLst>
              <a:ext uri="{FF2B5EF4-FFF2-40B4-BE49-F238E27FC236}">
                <a16:creationId xmlns:a16="http://schemas.microsoft.com/office/drawing/2014/main" id="{0514A081-6CB7-86EB-D912-E2382655604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CBD9A78-7D0C-1FCF-1F09-EC96C11165B3}"/>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2488023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0EAD2-3360-9F45-711E-8638F6DD06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293187-AD05-4F7C-5249-9CCC13FCB0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95185B0-D9A5-3551-4E4A-78BFA9258B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D87C52-C1D2-7E6E-975B-AE8CFF946F3E}"/>
              </a:ext>
            </a:extLst>
          </p:cNvPr>
          <p:cNvSpPr>
            <a:spLocks noGrp="1"/>
          </p:cNvSpPr>
          <p:nvPr>
            <p:ph type="dt" sz="half" idx="10"/>
          </p:nvPr>
        </p:nvSpPr>
        <p:spPr/>
        <p:txBody>
          <a:bodyPr/>
          <a:lstStyle/>
          <a:p>
            <a:fld id="{E217845A-1F1E-4877-8C84-3AB3D927F325}" type="datetimeFigureOut">
              <a:rPr lang="en-US" smtClean="0"/>
              <a:t>1/14/2025</a:t>
            </a:fld>
            <a:endParaRPr lang="en-US" dirty="0"/>
          </a:p>
        </p:txBody>
      </p:sp>
      <p:sp>
        <p:nvSpPr>
          <p:cNvPr id="6" name="Footer Placeholder 5">
            <a:extLst>
              <a:ext uri="{FF2B5EF4-FFF2-40B4-BE49-F238E27FC236}">
                <a16:creationId xmlns:a16="http://schemas.microsoft.com/office/drawing/2014/main" id="{161CA33E-35C4-DF24-4454-89FECED463A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22201C3-C48B-6AEB-3756-BF589503A1E3}"/>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720514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8DA688-D26F-DF4A-7B44-F919530602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5F30E7-CB3C-B0B4-5C1A-EB8F9D3DCE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CE1752-7DD6-6E0E-F61E-18161EFDC7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17845A-1F1E-4877-8C84-3AB3D927F325}" type="datetimeFigureOut">
              <a:rPr lang="en-US" smtClean="0"/>
              <a:t>1/14/2025</a:t>
            </a:fld>
            <a:endParaRPr lang="en-US" dirty="0"/>
          </a:p>
        </p:txBody>
      </p:sp>
      <p:sp>
        <p:nvSpPr>
          <p:cNvPr id="5" name="Footer Placeholder 4">
            <a:extLst>
              <a:ext uri="{FF2B5EF4-FFF2-40B4-BE49-F238E27FC236}">
                <a16:creationId xmlns:a16="http://schemas.microsoft.com/office/drawing/2014/main" id="{2DA3F969-F616-5690-FE3C-910A6F74F9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34373E2-6840-7FDF-E349-EF93F40512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6576AD-087B-4D9C-945B-7848630C6C4A}" type="slidenum">
              <a:rPr lang="en-US" smtClean="0"/>
              <a:t>‹#›</a:t>
            </a:fld>
            <a:endParaRPr lang="en-US" dirty="0"/>
          </a:p>
        </p:txBody>
      </p:sp>
    </p:spTree>
    <p:extLst>
      <p:ext uri="{BB962C8B-B14F-4D97-AF65-F5344CB8AC3E}">
        <p14:creationId xmlns:p14="http://schemas.microsoft.com/office/powerpoint/2010/main" val="770091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7"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budu@iu.edu"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www.budu.iu.edu/documentation/calendar/archives" TargetMode="External"/><Relationship Id="rId7" Type="http://schemas.openxmlformats.org/officeDocument/2006/relationships/hyperlink" Target="https://www.budu.iu.edu/reports/rcbudgets" TargetMode="Externa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hyperlink" Target="https://www.budu.iu.edu/reports/feerates" TargetMode="External"/><Relationship Id="rId5" Type="http://schemas.openxmlformats.org/officeDocument/2006/relationships/hyperlink" Target="https://www.budu.iu.edu/reports/officialbudgets" TargetMode="External"/><Relationship Id="rId4" Type="http://schemas.openxmlformats.org/officeDocument/2006/relationships/hyperlink" Target="https://www.budu.iu.edu/documentation/guidelin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8;p3">
            <a:extLst>
              <a:ext uri="{FF2B5EF4-FFF2-40B4-BE49-F238E27FC236}">
                <a16:creationId xmlns:a16="http://schemas.microsoft.com/office/drawing/2014/main" id="{4E94818D-98DF-3C2F-72E5-0323916B0E88}"/>
              </a:ext>
            </a:extLst>
          </p:cNvPr>
          <p:cNvSpPr txBox="1">
            <a:spLocks noGrp="1"/>
          </p:cNvSpPr>
          <p:nvPr>
            <p:ph type="title" idx="4294967295"/>
          </p:nvPr>
        </p:nvSpPr>
        <p:spPr>
          <a:xfrm>
            <a:off x="266498" y="1362636"/>
            <a:ext cx="11659001" cy="1633908"/>
          </a:xfrm>
          <a:prstGeom prst="rect">
            <a:avLst/>
          </a:prstGeom>
          <a:noFill/>
          <a:ln>
            <a:noFill/>
            <a:prstDash/>
          </a:ln>
          <a:effectLst/>
        </p:spPr>
        <p:txBody>
          <a:bodyPr rot="0" spcFirstLastPara="1" vertOverflow="overflow" horzOverflow="overflow" vert="horz" wrap="square" lIns="121900" tIns="121900" rIns="121900" bIns="121900" numCol="1" spcCol="0" rtlCol="0" fromWordArt="0" anchor="ctr" anchorCtr="0" forceAA="0" compatLnSpc="1">
            <a:prstTxWarp prst="textNoShape">
              <a:avLst/>
            </a:prstTxWarp>
            <a:noAutofit/>
          </a:bodyPr>
          <a:lstStyle>
            <a:defPPr marR="0" lvl="0" algn="l" rtl="0">
              <a:lnSpc>
                <a:spcPct val="100000"/>
              </a:lnSpc>
              <a:spcBef>
                <a:spcPts val="0"/>
              </a:spcBef>
              <a:spcAft>
                <a:spcPts val="0"/>
              </a:spcAft>
              <a:defRPr/>
            </a:defPPr>
            <a:lvl1pPr marR="0" lvl="0" algn="ctr" rtl="0">
              <a:lnSpc>
                <a:spcPts val="8600"/>
              </a:lnSpc>
              <a:spcBef>
                <a:spcPts val="0"/>
              </a:spcBef>
              <a:spcAft>
                <a:spcPts val="0"/>
              </a:spcAft>
              <a:buClr>
                <a:schemeClr val="dk2"/>
              </a:buClr>
              <a:buSzPts val="4200"/>
              <a:buFont typeface="Arial"/>
              <a:buNone/>
              <a:defRPr sz="6100" b="1" i="0" u="none" strike="noStrike" cap="none" spc="200" baseline="0">
                <a:solidFill>
                  <a:srgbClr val="990000"/>
                </a:solidFill>
                <a:latin typeface="BentonSansCond Black" panose="02000606040000020004" pitchFamily="2" charset="77"/>
                <a:ea typeface="Arial"/>
                <a:cs typeface="Arial"/>
                <a:sym typeface="Arial"/>
              </a:defRPr>
            </a:lvl1pPr>
            <a:lvl2pPr marR="0" lvl="1"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9pPr>
          </a:lstStyle>
          <a:p>
            <a:pPr defTabSz="1219170">
              <a:lnSpc>
                <a:spcPts val="8133"/>
              </a:lnSpc>
              <a:defRPr/>
            </a:pPr>
            <a:r>
              <a:rPr lang="en-US" sz="4000" kern="0" spc="467" dirty="0"/>
              <a:t>Budget Construction Overview</a:t>
            </a:r>
          </a:p>
          <a:p>
            <a:pPr>
              <a:lnSpc>
                <a:spcPct val="100000"/>
              </a:lnSpc>
            </a:pPr>
            <a:r>
              <a:rPr lang="en-US" sz="2000" dirty="0">
                <a:solidFill>
                  <a:schemeClr val="tx1"/>
                </a:solidFill>
              </a:rPr>
              <a:t>University Budget Office</a:t>
            </a:r>
            <a:br>
              <a:rPr lang="en-US" sz="2000" dirty="0">
                <a:solidFill>
                  <a:schemeClr val="tx1"/>
                </a:solidFill>
              </a:rPr>
            </a:br>
            <a:r>
              <a:rPr lang="en-US" sz="2000" dirty="0">
                <a:solidFill>
                  <a:schemeClr val="tx1"/>
                </a:solidFill>
              </a:rPr>
              <a:t>Office of the Executive Vice President for Finance &amp; Administration</a:t>
            </a:r>
          </a:p>
        </p:txBody>
      </p:sp>
    </p:spTree>
    <p:extLst>
      <p:ext uri="{BB962C8B-B14F-4D97-AF65-F5344CB8AC3E}">
        <p14:creationId xmlns:p14="http://schemas.microsoft.com/office/powerpoint/2010/main" val="1519482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5B6BADD-CBF4-DAF0-EC7A-F86D9336AF3F}"/>
              </a:ext>
            </a:extLst>
          </p:cNvPr>
          <p:cNvSpPr>
            <a:spLocks noGrp="1"/>
          </p:cNvSpPr>
          <p:nvPr>
            <p:ph type="sldNum" sz="quarter" idx="11"/>
          </p:nvPr>
        </p:nvSpPr>
        <p:spPr/>
        <p:txBody>
          <a:bodyPr/>
          <a:lstStyle/>
          <a:p>
            <a:fld id="{112FDE2C-9A70-49E8-BFD9-F83E6F5AC7FD}" type="slidenum">
              <a:rPr lang="en-US" smtClean="0"/>
              <a:t>10</a:t>
            </a:fld>
            <a:endParaRPr lang="en-US" dirty="0"/>
          </a:p>
        </p:txBody>
      </p:sp>
      <p:sp>
        <p:nvSpPr>
          <p:cNvPr id="7" name="Google Shape;27;p4">
            <a:extLst>
              <a:ext uri="{FF2B5EF4-FFF2-40B4-BE49-F238E27FC236}">
                <a16:creationId xmlns:a16="http://schemas.microsoft.com/office/drawing/2014/main" id="{C4313238-8C13-562E-5FE6-08DFC191C5EA}"/>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11" name="Google Shape;312;p29">
            <a:extLst>
              <a:ext uri="{FF2B5EF4-FFF2-40B4-BE49-F238E27FC236}">
                <a16:creationId xmlns:a16="http://schemas.microsoft.com/office/drawing/2014/main" id="{F7A37843-C1EC-A98D-A759-D9806E5BF3CD}"/>
              </a:ext>
            </a:extLst>
          </p:cNvPr>
          <p:cNvSpPr txBox="1">
            <a:spLocks/>
          </p:cNvSpPr>
          <p:nvPr/>
        </p:nvSpPr>
        <p:spPr>
          <a:xfrm>
            <a:off x="701459" y="3118325"/>
            <a:ext cx="8670378"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400" dirty="0">
                <a:solidFill>
                  <a:schemeClr val="accent1"/>
                </a:solidFill>
                <a:latin typeface="BentonSans Book" panose="02000503000000020004" pitchFamily="2" charset="77"/>
              </a:rPr>
              <a:t> </a:t>
            </a:r>
            <a:r>
              <a:rPr lang="en-GB" dirty="0">
                <a:solidFill>
                  <a:schemeClr val="tx1"/>
                </a:solidFill>
                <a:latin typeface="BentonSans Book" panose="02000503000000020004" pitchFamily="2" charset="77"/>
              </a:rPr>
              <a:t>Questions?</a:t>
            </a:r>
          </a:p>
          <a:p>
            <a:pPr>
              <a:spcAft>
                <a:spcPts val="2133"/>
              </a:spcAft>
            </a:pPr>
            <a:r>
              <a:rPr lang="en-GB" sz="1400" dirty="0">
                <a:solidFill>
                  <a:schemeClr val="accent1"/>
                </a:solidFill>
                <a:latin typeface="BentonSans Book" panose="02000503000000020004" pitchFamily="2" charset="77"/>
              </a:rPr>
              <a:t>Megan Ornellas, </a:t>
            </a:r>
            <a:r>
              <a:rPr lang="en-US" sz="1400" dirty="0">
                <a:solidFill>
                  <a:srgbClr val="242424"/>
                </a:solidFill>
                <a:effectLst/>
                <a:latin typeface="BentonSans Book" panose="02000404020000020004" pitchFamily="2" charset="0"/>
                <a:ea typeface="Calibri" panose="020F0502020204030204" pitchFamily="34" charset="0"/>
              </a:rPr>
              <a:t>Associate Vice President for Budget and Planning</a:t>
            </a:r>
          </a:p>
          <a:p>
            <a:pPr>
              <a:spcAft>
                <a:spcPts val="2133"/>
              </a:spcAft>
            </a:pPr>
            <a:r>
              <a:rPr lang="en-US" b="0" i="0" u="none" strike="noStrike" dirty="0">
                <a:solidFill>
                  <a:srgbClr val="006298"/>
                </a:solidFill>
                <a:effectLst/>
                <a:latin typeface="BentonSans Book" panose="02000404020000020004" pitchFamily="2" charset="0"/>
                <a:hlinkClick r:id="rId2"/>
              </a:rPr>
              <a:t>budu@iu.edu</a:t>
            </a:r>
            <a:endParaRPr lang="en-GB" sz="1100" dirty="0">
              <a:solidFill>
                <a:schemeClr val="accent1"/>
              </a:solidFill>
              <a:latin typeface="BentonSans Book" panose="02000404020000020004" pitchFamily="2" charset="0"/>
            </a:endParaRPr>
          </a:p>
          <a:p>
            <a:pPr>
              <a:spcAft>
                <a:spcPts val="2133"/>
              </a:spcAft>
            </a:pPr>
            <a:endParaRPr lang="en-US" sz="1400" dirty="0">
              <a:solidFill>
                <a:srgbClr val="242424"/>
              </a:solidFill>
              <a:effectLst/>
              <a:latin typeface="BentonSans Book" panose="02000404020000020004" pitchFamily="2" charset="0"/>
              <a:ea typeface="Calibri" panose="020F0502020204030204" pitchFamily="34" charset="0"/>
            </a:endParaRPr>
          </a:p>
          <a:p>
            <a:pPr>
              <a:spcAft>
                <a:spcPts val="2133"/>
              </a:spcAft>
            </a:pPr>
            <a:endParaRPr lang="en-US" dirty="0">
              <a:solidFill>
                <a:srgbClr val="242424"/>
              </a:solidFill>
              <a:latin typeface="BentonSans Book" panose="02000404020000020004" pitchFamily="2" charset="0"/>
              <a:ea typeface="Calibri" panose="020F0502020204030204" pitchFamily="34" charset="0"/>
            </a:endParaRPr>
          </a:p>
        </p:txBody>
      </p:sp>
      <p:sp>
        <p:nvSpPr>
          <p:cNvPr id="16" name="Google Shape;159;p22">
            <a:extLst>
              <a:ext uri="{FF2B5EF4-FFF2-40B4-BE49-F238E27FC236}">
                <a16:creationId xmlns:a16="http://schemas.microsoft.com/office/drawing/2014/main" id="{307D4817-B7FD-CAC8-BBA2-63693BCB2427}"/>
              </a:ext>
            </a:extLst>
          </p:cNvPr>
          <p:cNvSpPr txBox="1">
            <a:spLocks/>
          </p:cNvSpPr>
          <p:nvPr/>
        </p:nvSpPr>
        <p:spPr>
          <a:xfrm>
            <a:off x="701459" y="1825005"/>
            <a:ext cx="5394541"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Contact Us</a:t>
            </a:r>
          </a:p>
          <a:p>
            <a:endParaRPr lang="en-GB" sz="3467" dirty="0">
              <a:solidFill>
                <a:srgbClr val="990000"/>
              </a:solidFill>
              <a:latin typeface="Georgia" panose="02040502050405020303" pitchFamily="18" charset="0"/>
            </a:endParaRPr>
          </a:p>
        </p:txBody>
      </p:sp>
      <p:pic>
        <p:nvPicPr>
          <p:cNvPr id="19" name="Picture 18">
            <a:extLst>
              <a:ext uri="{FF2B5EF4-FFF2-40B4-BE49-F238E27FC236}">
                <a16:creationId xmlns:a16="http://schemas.microsoft.com/office/drawing/2014/main" id="{B0431198-486E-C65A-308A-9457A30F1F62}"/>
              </a:ext>
            </a:extLst>
          </p:cNvPr>
          <p:cNvPicPr>
            <a:picLocks noChangeAspect="1"/>
          </p:cNvPicPr>
          <p:nvPr/>
        </p:nvPicPr>
        <p:blipFill>
          <a:blip r:embed="rId3"/>
          <a:stretch>
            <a:fillRect/>
          </a:stretch>
        </p:blipFill>
        <p:spPr>
          <a:xfrm>
            <a:off x="701459" y="0"/>
            <a:ext cx="3880989" cy="1476103"/>
          </a:xfrm>
          <a:prstGeom prst="rect">
            <a:avLst/>
          </a:prstGeom>
        </p:spPr>
      </p:pic>
    </p:spTree>
    <p:extLst>
      <p:ext uri="{BB962C8B-B14F-4D97-AF65-F5344CB8AC3E}">
        <p14:creationId xmlns:p14="http://schemas.microsoft.com/office/powerpoint/2010/main" val="3254628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160;p22">
            <a:extLst>
              <a:ext uri="{FF2B5EF4-FFF2-40B4-BE49-F238E27FC236}">
                <a16:creationId xmlns:a16="http://schemas.microsoft.com/office/drawing/2014/main" id="{CADB82BD-203C-8608-3CC6-552CFB68AF09}"/>
              </a:ext>
            </a:extLst>
          </p:cNvPr>
          <p:cNvSpPr txBox="1">
            <a:spLocks/>
          </p:cNvSpPr>
          <p:nvPr/>
        </p:nvSpPr>
        <p:spPr>
          <a:xfrm>
            <a:off x="701458" y="2779059"/>
            <a:ext cx="11257460" cy="355002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609585" indent="-397923">
              <a:lnSpc>
                <a:spcPct val="150000"/>
              </a:lnSpc>
              <a:buClr>
                <a:schemeClr val="bg1">
                  <a:lumMod val="50000"/>
                </a:schemeClr>
              </a:buClr>
              <a:buSzPts val="1100"/>
              <a:buFont typeface="Arial"/>
              <a:buChar char="●"/>
            </a:pPr>
            <a:endParaRPr lang="en-GB" sz="1200" spc="133" dirty="0">
              <a:latin typeface="BentonSans Book" panose="02000404020000020004" pitchFamily="2" charset="0"/>
            </a:endParaRPr>
          </a:p>
          <a:p>
            <a:pPr marL="609585" indent="-397923">
              <a:lnSpc>
                <a:spcPct val="150000"/>
              </a:lnSpc>
              <a:buClr>
                <a:schemeClr val="bg1">
                  <a:lumMod val="50000"/>
                </a:schemeClr>
              </a:buClr>
              <a:buSzPts val="1100"/>
              <a:buFont typeface="Arial"/>
              <a:buChar char="●"/>
            </a:pPr>
            <a:r>
              <a:rPr lang="en-GB" sz="1200" spc="133" dirty="0">
                <a:latin typeface="BentonSans Book" panose="02000404020000020004" pitchFamily="2" charset="0"/>
              </a:rPr>
              <a:t>The University Budget Office (UBO) develops and manages the state operating appropriation request as well as the official budget, including fee rate setting and budget construction. Budget construction is an annual process in which UBO assists the campuses in setting their financial plans and priorities as part of their formal budget submission.</a:t>
            </a:r>
          </a:p>
          <a:p>
            <a:pPr marL="211662">
              <a:lnSpc>
                <a:spcPct val="150000"/>
              </a:lnSpc>
              <a:buClr>
                <a:schemeClr val="bg1">
                  <a:lumMod val="50000"/>
                </a:schemeClr>
              </a:buClr>
              <a:buSzPts val="1100"/>
            </a:pPr>
            <a:endParaRPr lang="en-GB" sz="1200" spc="133" dirty="0">
              <a:latin typeface="BentonSans Book" panose="02000404020000020004" pitchFamily="2" charset="0"/>
            </a:endParaRPr>
          </a:p>
          <a:p>
            <a:pPr marL="609585" indent="-397923">
              <a:lnSpc>
                <a:spcPct val="150000"/>
              </a:lnSpc>
              <a:buClr>
                <a:schemeClr val="bg1">
                  <a:lumMod val="50000"/>
                </a:schemeClr>
              </a:buClr>
              <a:buSzPts val="1100"/>
              <a:buFont typeface="Arial"/>
              <a:buChar char="●"/>
            </a:pPr>
            <a:r>
              <a:rPr lang="en-GB" sz="1200" spc="133" dirty="0">
                <a:latin typeface="BentonSans Book" panose="02000404020000020004" pitchFamily="2" charset="0"/>
              </a:rPr>
              <a:t>The campuses use budget construction to formalize their financial plans and priorities as well as establish and as needed, refresh their strategy for resource management for the upcoming fiscal year. While UBO provides tools and policies such as salary guidelines, budget allocation decision-making occurs at the campus-level. </a:t>
            </a:r>
          </a:p>
          <a:p>
            <a:pPr marL="211662">
              <a:lnSpc>
                <a:spcPct val="150000"/>
              </a:lnSpc>
              <a:buClr>
                <a:schemeClr val="bg1">
                  <a:lumMod val="50000"/>
                </a:schemeClr>
              </a:buClr>
              <a:buSzPts val="1100"/>
            </a:pPr>
            <a:endParaRPr lang="en-GB" sz="1200" spc="133" dirty="0">
              <a:latin typeface="BentonSans Book" panose="02000404020000020004" pitchFamily="2" charset="0"/>
            </a:endParaRPr>
          </a:p>
          <a:p>
            <a:pPr marL="609585" indent="-397923">
              <a:lnSpc>
                <a:spcPct val="150000"/>
              </a:lnSpc>
              <a:buClr>
                <a:schemeClr val="bg1">
                  <a:lumMod val="50000"/>
                </a:schemeClr>
              </a:buClr>
              <a:buSzPts val="1100"/>
              <a:buFont typeface="Arial"/>
              <a:buChar char="●"/>
            </a:pPr>
            <a:r>
              <a:rPr lang="en-GB" sz="1200" spc="133" dirty="0">
                <a:latin typeface="BentonSans Book" panose="02000404020000020004" pitchFamily="2" charset="0"/>
              </a:rPr>
              <a:t>Together, the campuses and UBO rely on budget development as a tool to establish a budgetary framework for planned activities and to help ensure financial decision-making reflects the objectives of the campuses and the IU system. </a:t>
            </a:r>
          </a:p>
        </p:txBody>
      </p:sp>
      <p:sp>
        <p:nvSpPr>
          <p:cNvPr id="7" name="Google Shape;159;p22">
            <a:extLst>
              <a:ext uri="{FF2B5EF4-FFF2-40B4-BE49-F238E27FC236}">
                <a16:creationId xmlns:a16="http://schemas.microsoft.com/office/drawing/2014/main" id="{AFE1D919-EFEB-C09B-B840-7695C540DC16}"/>
              </a:ext>
            </a:extLst>
          </p:cNvPr>
          <p:cNvSpPr txBox="1">
            <a:spLocks/>
          </p:cNvSpPr>
          <p:nvPr/>
        </p:nvSpPr>
        <p:spPr>
          <a:xfrm>
            <a:off x="701458" y="1825005"/>
            <a:ext cx="10405833"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Budget Development</a:t>
            </a:r>
          </a:p>
        </p:txBody>
      </p:sp>
      <p:sp>
        <p:nvSpPr>
          <p:cNvPr id="8" name="Google Shape;27;p4">
            <a:extLst>
              <a:ext uri="{FF2B5EF4-FFF2-40B4-BE49-F238E27FC236}">
                <a16:creationId xmlns:a16="http://schemas.microsoft.com/office/drawing/2014/main" id="{E35FD705-9385-69B2-8739-182EEFB0F69D}"/>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pic>
        <p:nvPicPr>
          <p:cNvPr id="2" name="Picture 1">
            <a:extLst>
              <a:ext uri="{FF2B5EF4-FFF2-40B4-BE49-F238E27FC236}">
                <a16:creationId xmlns:a16="http://schemas.microsoft.com/office/drawing/2014/main" id="{1564249A-C3C0-5ED8-A84C-982827D16959}"/>
              </a:ext>
            </a:extLst>
          </p:cNvPr>
          <p:cNvPicPr>
            <a:picLocks noChangeAspect="1"/>
          </p:cNvPicPr>
          <p:nvPr/>
        </p:nvPicPr>
        <p:blipFill>
          <a:blip r:embed="rId2"/>
          <a:stretch>
            <a:fillRect/>
          </a:stretch>
        </p:blipFill>
        <p:spPr>
          <a:xfrm>
            <a:off x="701459" y="0"/>
            <a:ext cx="3880989" cy="1476103"/>
          </a:xfrm>
          <a:prstGeom prst="rect">
            <a:avLst/>
          </a:prstGeom>
        </p:spPr>
      </p:pic>
      <p:sp>
        <p:nvSpPr>
          <p:cNvPr id="3" name="Slide Number Placeholder 4">
            <a:extLst>
              <a:ext uri="{FF2B5EF4-FFF2-40B4-BE49-F238E27FC236}">
                <a16:creationId xmlns:a16="http://schemas.microsoft.com/office/drawing/2014/main" id="{CAABF199-533D-233F-C647-4EB0E7D2A777}"/>
              </a:ext>
            </a:extLst>
          </p:cNvPr>
          <p:cNvSpPr>
            <a:spLocks noGrp="1"/>
          </p:cNvSpPr>
          <p:nvPr>
            <p:ph type="sldNum" sz="quarter" idx="11"/>
          </p:nvPr>
        </p:nvSpPr>
        <p:spPr>
          <a:xfrm>
            <a:off x="8610600" y="6356350"/>
            <a:ext cx="2743200" cy="365125"/>
          </a:xfrm>
        </p:spPr>
        <p:txBody>
          <a:bodyPr/>
          <a:lstStyle/>
          <a:p>
            <a:fld id="{112FDE2C-9A70-49E8-BFD9-F83E6F5AC7FD}" type="slidenum">
              <a:rPr lang="en-US" smtClean="0"/>
              <a:t>2</a:t>
            </a:fld>
            <a:endParaRPr lang="en-US" dirty="0"/>
          </a:p>
        </p:txBody>
      </p:sp>
    </p:spTree>
    <p:extLst>
      <p:ext uri="{BB962C8B-B14F-4D97-AF65-F5344CB8AC3E}">
        <p14:creationId xmlns:p14="http://schemas.microsoft.com/office/powerpoint/2010/main" val="930533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27;p4">
            <a:extLst>
              <a:ext uri="{FF2B5EF4-FFF2-40B4-BE49-F238E27FC236}">
                <a16:creationId xmlns:a16="http://schemas.microsoft.com/office/drawing/2014/main" id="{E35FD705-9385-69B2-8739-182EEFB0F69D}"/>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pic>
        <p:nvPicPr>
          <p:cNvPr id="2" name="Picture 1">
            <a:extLst>
              <a:ext uri="{FF2B5EF4-FFF2-40B4-BE49-F238E27FC236}">
                <a16:creationId xmlns:a16="http://schemas.microsoft.com/office/drawing/2014/main" id="{1564249A-C3C0-5ED8-A84C-982827D16959}"/>
              </a:ext>
            </a:extLst>
          </p:cNvPr>
          <p:cNvPicPr>
            <a:picLocks noChangeAspect="1"/>
          </p:cNvPicPr>
          <p:nvPr/>
        </p:nvPicPr>
        <p:blipFill>
          <a:blip r:embed="rId2"/>
          <a:stretch>
            <a:fillRect/>
          </a:stretch>
        </p:blipFill>
        <p:spPr>
          <a:xfrm>
            <a:off x="701459" y="0"/>
            <a:ext cx="3880989" cy="1476103"/>
          </a:xfrm>
          <a:prstGeom prst="rect">
            <a:avLst/>
          </a:prstGeom>
        </p:spPr>
      </p:pic>
      <p:sp>
        <p:nvSpPr>
          <p:cNvPr id="3" name="Google Shape;160;p22">
            <a:extLst>
              <a:ext uri="{FF2B5EF4-FFF2-40B4-BE49-F238E27FC236}">
                <a16:creationId xmlns:a16="http://schemas.microsoft.com/office/drawing/2014/main" id="{716AC277-1E53-2FEF-FFF7-37D141EA3C6A}"/>
              </a:ext>
            </a:extLst>
          </p:cNvPr>
          <p:cNvSpPr txBox="1">
            <a:spLocks/>
          </p:cNvSpPr>
          <p:nvPr/>
        </p:nvSpPr>
        <p:spPr>
          <a:xfrm>
            <a:off x="95250" y="1825004"/>
            <a:ext cx="6438900" cy="4127561"/>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11662">
              <a:lnSpc>
                <a:spcPct val="150000"/>
              </a:lnSpc>
              <a:buClr>
                <a:schemeClr val="bg1">
                  <a:lumMod val="50000"/>
                </a:schemeClr>
              </a:buClr>
              <a:buSzPts val="1100"/>
            </a:pPr>
            <a:r>
              <a:rPr lang="en-GB" sz="1250" spc="133" dirty="0">
                <a:latin typeface="BentonSans Medium" panose="02000503000000020004" pitchFamily="2" charset="77"/>
              </a:rPr>
              <a:t>Budget Calendar</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UBO releases a budget construction processing schedule to establish key dates and deliverables. </a:t>
            </a:r>
          </a:p>
          <a:p>
            <a:pPr marL="211662">
              <a:lnSpc>
                <a:spcPct val="150000"/>
              </a:lnSpc>
              <a:buClr>
                <a:schemeClr val="bg1">
                  <a:lumMod val="50000"/>
                </a:schemeClr>
              </a:buClr>
              <a:buSzPts val="1100"/>
            </a:pPr>
            <a:r>
              <a:rPr lang="en-GB" sz="1250" spc="133" dirty="0">
                <a:latin typeface="BentonSans Medium" panose="02000503000000020004" pitchFamily="2" charset="77"/>
              </a:rPr>
              <a:t>Policies &amp; Guidelines </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Throughout the budget development process, UBO shares policies, guidelines, and data with the campuses to assist in budgeting for variables. This includes but is not limited to </a:t>
            </a:r>
            <a:r>
              <a:rPr lang="en-GB" sz="1250" dirty="0">
                <a:latin typeface="BentonSans Book" panose="02000404020000020004" pitchFamily="2" charset="0"/>
              </a:rPr>
              <a:t>salary policies, benefit rates, UA targets, and energy and utilities actuals.</a:t>
            </a:r>
            <a:r>
              <a:rPr lang="en-US" sz="1250" dirty="0">
                <a:latin typeface="BentonSans Book" panose="02000404020000020004" pitchFamily="2" charset="0"/>
              </a:rPr>
              <a:t> In addition, campuses are provided an amount for the UA assessment for the upcoming year. This represents a portion of the campus assessment for units. </a:t>
            </a:r>
            <a:endParaRPr lang="en-GB" sz="1250" dirty="0">
              <a:latin typeface="BentonSans Book" panose="02000404020000020004" pitchFamily="2" charset="0"/>
            </a:endParaRPr>
          </a:p>
          <a:p>
            <a:pPr marL="211662">
              <a:lnSpc>
                <a:spcPct val="150000"/>
              </a:lnSpc>
              <a:buClr>
                <a:schemeClr val="bg1">
                  <a:lumMod val="50000"/>
                </a:schemeClr>
              </a:buClr>
              <a:buSzPts val="1100"/>
            </a:pPr>
            <a:r>
              <a:rPr lang="en-GB" sz="1250" spc="133" dirty="0">
                <a:latin typeface="BentonSans Medium" panose="02000503000000020004" pitchFamily="2" charset="77"/>
              </a:rPr>
              <a:t>Systems &amp; Support</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UBO hosts a variety of portals that support the campuses in budget development preparation and are intended to be used as tools to assist in the projection of revenue and expenditures, submission of fee rates requests and fee rate changes, and future year modeling. </a:t>
            </a:r>
          </a:p>
          <a:p>
            <a:pPr marL="821247" lvl="1">
              <a:lnSpc>
                <a:spcPct val="150000"/>
              </a:lnSpc>
              <a:buClr>
                <a:schemeClr val="bg1">
                  <a:lumMod val="50000"/>
                </a:schemeClr>
              </a:buClr>
              <a:buSzPts val="1100"/>
            </a:pPr>
            <a:endParaRPr lang="en-GB" sz="1300" dirty="0">
              <a:latin typeface="BentonSans Book" panose="02000503000000020004" pitchFamily="2" charset="77"/>
            </a:endParaRPr>
          </a:p>
          <a:p>
            <a:pPr marL="1219170" lvl="1" indent="-397923">
              <a:lnSpc>
                <a:spcPct val="150000"/>
              </a:lnSpc>
              <a:buClr>
                <a:schemeClr val="bg1">
                  <a:lumMod val="50000"/>
                </a:schemeClr>
              </a:buClr>
              <a:buSzPts val="1100"/>
              <a:buFont typeface="Arial"/>
              <a:buChar char="○"/>
            </a:pPr>
            <a:endParaRPr lang="en-GB" sz="1467" dirty="0">
              <a:latin typeface="BentonSans Book" panose="02000503000000020004" pitchFamily="2" charset="77"/>
            </a:endParaRPr>
          </a:p>
        </p:txBody>
      </p:sp>
      <p:sp>
        <p:nvSpPr>
          <p:cNvPr id="4" name="Google Shape;159;p22">
            <a:extLst>
              <a:ext uri="{FF2B5EF4-FFF2-40B4-BE49-F238E27FC236}">
                <a16:creationId xmlns:a16="http://schemas.microsoft.com/office/drawing/2014/main" id="{22A55CFC-1733-348B-6049-59AE6EDE1CCE}"/>
              </a:ext>
            </a:extLst>
          </p:cNvPr>
          <p:cNvSpPr txBox="1">
            <a:spLocks/>
          </p:cNvSpPr>
          <p:nvPr/>
        </p:nvSpPr>
        <p:spPr>
          <a:xfrm>
            <a:off x="459411" y="1077899"/>
            <a:ext cx="10405833" cy="33392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GB" sz="3467" dirty="0">
                <a:solidFill>
                  <a:srgbClr val="990000"/>
                </a:solidFill>
                <a:latin typeface="Georgia" panose="02040502050405020303" pitchFamily="18" charset="0"/>
              </a:rPr>
              <a:t>UBO’s Role</a:t>
            </a:r>
          </a:p>
        </p:txBody>
      </p:sp>
      <p:sp>
        <p:nvSpPr>
          <p:cNvPr id="11" name="Google Shape;160;p22">
            <a:extLst>
              <a:ext uri="{FF2B5EF4-FFF2-40B4-BE49-F238E27FC236}">
                <a16:creationId xmlns:a16="http://schemas.microsoft.com/office/drawing/2014/main" id="{79252E41-C65E-8B72-D160-B365600073D4}"/>
              </a:ext>
            </a:extLst>
          </p:cNvPr>
          <p:cNvSpPr txBox="1">
            <a:spLocks/>
          </p:cNvSpPr>
          <p:nvPr/>
        </p:nvSpPr>
        <p:spPr>
          <a:xfrm>
            <a:off x="6248402" y="1487406"/>
            <a:ext cx="5943598" cy="4991523"/>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11662">
              <a:lnSpc>
                <a:spcPct val="150000"/>
              </a:lnSpc>
              <a:buClr>
                <a:schemeClr val="bg1">
                  <a:lumMod val="50000"/>
                </a:schemeClr>
              </a:buClr>
              <a:buSzPts val="1100"/>
            </a:pPr>
            <a:endParaRPr lang="en-GB" sz="1467" dirty="0">
              <a:latin typeface="BentonSans Book" panose="02000503000000020004" pitchFamily="2" charset="77"/>
            </a:endParaRPr>
          </a:p>
          <a:p>
            <a:pPr marL="211662">
              <a:lnSpc>
                <a:spcPct val="150000"/>
              </a:lnSpc>
              <a:buClr>
                <a:schemeClr val="bg1">
                  <a:lumMod val="50000"/>
                </a:schemeClr>
              </a:buClr>
              <a:buSzPts val="1100"/>
            </a:pPr>
            <a:r>
              <a:rPr lang="en-GB" sz="1250" spc="133" dirty="0">
                <a:latin typeface="BentonSans Medium" panose="02000503000000020004" pitchFamily="2" charset="77"/>
              </a:rPr>
              <a:t>Official Budget Request</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On a biennial basis, UBO manages fee rate setting by reviewing any changes in fee rates submitted by campuses for the new biennium and ensuring approval prior to implementation.</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The campuses’ budget submissions are compiled and consolidated by UBO to create a formal budget request.</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UBO presents the official budget request to the Board of Trustees for review and approval.</a:t>
            </a:r>
          </a:p>
          <a:p>
            <a:pPr marL="211662">
              <a:lnSpc>
                <a:spcPct val="150000"/>
              </a:lnSpc>
              <a:buClr>
                <a:schemeClr val="bg1">
                  <a:lumMod val="50000"/>
                </a:schemeClr>
              </a:buClr>
              <a:buSzPts val="1100"/>
            </a:pPr>
            <a:r>
              <a:rPr lang="en-GB" sz="1250" spc="133" dirty="0">
                <a:latin typeface="BentonSans Medium" panose="02000503000000020004" pitchFamily="2" charset="77"/>
              </a:rPr>
              <a:t>State Operating Appropriation Request</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On a biennial basis, UBO with assistance from Capital Planning and Facilities and Institutional Analytics and in coordination with state agencies including IFA and CHE, develops the biennial request for state operating appropriations and capital. </a:t>
            </a:r>
          </a:p>
        </p:txBody>
      </p:sp>
      <p:sp>
        <p:nvSpPr>
          <p:cNvPr id="5" name="Slide Number Placeholder 4">
            <a:extLst>
              <a:ext uri="{FF2B5EF4-FFF2-40B4-BE49-F238E27FC236}">
                <a16:creationId xmlns:a16="http://schemas.microsoft.com/office/drawing/2014/main" id="{244F4F59-F98A-E407-CA90-4F24F231EBF6}"/>
              </a:ext>
            </a:extLst>
          </p:cNvPr>
          <p:cNvSpPr>
            <a:spLocks noGrp="1"/>
          </p:cNvSpPr>
          <p:nvPr>
            <p:ph type="sldNum" sz="quarter" idx="11"/>
          </p:nvPr>
        </p:nvSpPr>
        <p:spPr>
          <a:xfrm>
            <a:off x="8610600" y="6356350"/>
            <a:ext cx="2743200" cy="365125"/>
          </a:xfrm>
        </p:spPr>
        <p:txBody>
          <a:bodyPr/>
          <a:lstStyle/>
          <a:p>
            <a:fld id="{112FDE2C-9A70-49E8-BFD9-F83E6F5AC7FD}" type="slidenum">
              <a:rPr lang="en-US" smtClean="0"/>
              <a:t>3</a:t>
            </a:fld>
            <a:endParaRPr lang="en-US" dirty="0"/>
          </a:p>
        </p:txBody>
      </p:sp>
    </p:spTree>
    <p:extLst>
      <p:ext uri="{BB962C8B-B14F-4D97-AF65-F5344CB8AC3E}">
        <p14:creationId xmlns:p14="http://schemas.microsoft.com/office/powerpoint/2010/main" val="1025699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27;p4">
            <a:extLst>
              <a:ext uri="{FF2B5EF4-FFF2-40B4-BE49-F238E27FC236}">
                <a16:creationId xmlns:a16="http://schemas.microsoft.com/office/drawing/2014/main" id="{E35FD705-9385-69B2-8739-182EEFB0F69D}"/>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pic>
        <p:nvPicPr>
          <p:cNvPr id="2" name="Picture 1">
            <a:extLst>
              <a:ext uri="{FF2B5EF4-FFF2-40B4-BE49-F238E27FC236}">
                <a16:creationId xmlns:a16="http://schemas.microsoft.com/office/drawing/2014/main" id="{1564249A-C3C0-5ED8-A84C-982827D16959}"/>
              </a:ext>
            </a:extLst>
          </p:cNvPr>
          <p:cNvPicPr>
            <a:picLocks noChangeAspect="1"/>
          </p:cNvPicPr>
          <p:nvPr/>
        </p:nvPicPr>
        <p:blipFill>
          <a:blip r:embed="rId2"/>
          <a:stretch>
            <a:fillRect/>
          </a:stretch>
        </p:blipFill>
        <p:spPr>
          <a:xfrm>
            <a:off x="701459" y="0"/>
            <a:ext cx="3880989" cy="1476103"/>
          </a:xfrm>
          <a:prstGeom prst="rect">
            <a:avLst/>
          </a:prstGeom>
        </p:spPr>
      </p:pic>
      <p:sp>
        <p:nvSpPr>
          <p:cNvPr id="3" name="Google Shape;160;p22">
            <a:extLst>
              <a:ext uri="{FF2B5EF4-FFF2-40B4-BE49-F238E27FC236}">
                <a16:creationId xmlns:a16="http://schemas.microsoft.com/office/drawing/2014/main" id="{716AC277-1E53-2FEF-FFF7-37D141EA3C6A}"/>
              </a:ext>
            </a:extLst>
          </p:cNvPr>
          <p:cNvSpPr txBox="1">
            <a:spLocks/>
          </p:cNvSpPr>
          <p:nvPr/>
        </p:nvSpPr>
        <p:spPr>
          <a:xfrm>
            <a:off x="517248" y="2215994"/>
            <a:ext cx="6012759" cy="4127561"/>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11662">
              <a:lnSpc>
                <a:spcPct val="150000"/>
              </a:lnSpc>
              <a:buClr>
                <a:schemeClr val="bg1">
                  <a:lumMod val="50000"/>
                </a:schemeClr>
              </a:buClr>
              <a:buSzPts val="1100"/>
            </a:pPr>
            <a:r>
              <a:rPr lang="en-GB" sz="1250" spc="133" dirty="0">
                <a:latin typeface="BentonSans Medium" panose="02000503000000020004" pitchFamily="2" charset="77"/>
              </a:rPr>
              <a:t>Budget Construction Communications &amp; Guidance</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Separate from the documentation and guidance UBO shares with campuses, campus financial and administrative leadership distributes detailed budget construction materials such as campus-specific budget calendars, budget construction guidelines, and training courses to their units. </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As UBO shares policies, guidelines, and data with the campuses throughout the budget construction process, campuses’ financial leadership disseminates the information and directions to units.</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Executive and financial leadership consult with various campus committees, councils, and resource planning groups to ensure unit and campus-level stakeholders are engaged. </a:t>
            </a:r>
          </a:p>
          <a:p>
            <a:pPr marL="1219170" lvl="1" indent="-397923">
              <a:lnSpc>
                <a:spcPct val="150000"/>
              </a:lnSpc>
              <a:buClr>
                <a:schemeClr val="bg1">
                  <a:lumMod val="50000"/>
                </a:schemeClr>
              </a:buClr>
              <a:buSzPts val="1100"/>
              <a:buFont typeface="Arial"/>
              <a:buChar char="○"/>
            </a:pPr>
            <a:endParaRPr lang="en-GB" sz="1467" dirty="0">
              <a:latin typeface="BentonSans Book" panose="02000503000000020004" pitchFamily="2" charset="77"/>
            </a:endParaRPr>
          </a:p>
        </p:txBody>
      </p:sp>
      <p:sp>
        <p:nvSpPr>
          <p:cNvPr id="4" name="Google Shape;159;p22">
            <a:extLst>
              <a:ext uri="{FF2B5EF4-FFF2-40B4-BE49-F238E27FC236}">
                <a16:creationId xmlns:a16="http://schemas.microsoft.com/office/drawing/2014/main" id="{22A55CFC-1733-348B-6049-59AE6EDE1CCE}"/>
              </a:ext>
            </a:extLst>
          </p:cNvPr>
          <p:cNvSpPr txBox="1">
            <a:spLocks/>
          </p:cNvSpPr>
          <p:nvPr/>
        </p:nvSpPr>
        <p:spPr>
          <a:xfrm>
            <a:off x="4155505" y="1224958"/>
            <a:ext cx="3880989" cy="33392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GB" sz="3467" dirty="0">
                <a:solidFill>
                  <a:srgbClr val="990000"/>
                </a:solidFill>
                <a:latin typeface="Georgia" panose="02040502050405020303" pitchFamily="18" charset="0"/>
              </a:rPr>
              <a:t>Campus Role</a:t>
            </a:r>
          </a:p>
        </p:txBody>
      </p:sp>
      <p:sp>
        <p:nvSpPr>
          <p:cNvPr id="11" name="Google Shape;160;p22">
            <a:extLst>
              <a:ext uri="{FF2B5EF4-FFF2-40B4-BE49-F238E27FC236}">
                <a16:creationId xmlns:a16="http://schemas.microsoft.com/office/drawing/2014/main" id="{79252E41-C65E-8B72-D160-B365600073D4}"/>
              </a:ext>
            </a:extLst>
          </p:cNvPr>
          <p:cNvSpPr txBox="1">
            <a:spLocks/>
          </p:cNvSpPr>
          <p:nvPr/>
        </p:nvSpPr>
        <p:spPr>
          <a:xfrm>
            <a:off x="5963480" y="1885964"/>
            <a:ext cx="6082748" cy="407668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11662">
              <a:lnSpc>
                <a:spcPct val="150000"/>
              </a:lnSpc>
              <a:buClr>
                <a:schemeClr val="bg1">
                  <a:lumMod val="50000"/>
                </a:schemeClr>
              </a:buClr>
              <a:buSzPts val="1100"/>
            </a:pPr>
            <a:endParaRPr lang="en-GB" sz="1467" dirty="0">
              <a:latin typeface="BentonSans Book" panose="02000503000000020004" pitchFamily="2" charset="77"/>
            </a:endParaRPr>
          </a:p>
          <a:p>
            <a:pPr marL="211662">
              <a:lnSpc>
                <a:spcPct val="150000"/>
              </a:lnSpc>
              <a:buClr>
                <a:schemeClr val="bg1">
                  <a:lumMod val="50000"/>
                </a:schemeClr>
              </a:buClr>
              <a:buSzPts val="1100"/>
            </a:pPr>
            <a:r>
              <a:rPr lang="en-GB" sz="1250" spc="133" dirty="0">
                <a:latin typeface="BentonSans Medium" panose="02000503000000020004" pitchFamily="2" charset="77"/>
              </a:rPr>
              <a:t>Budget Preparation &amp; Construction</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During the onset of budget construction, unit fiscal officers and campus fiscal leadership utilize UBO-hosted budgeting tools to set base revenue and expenditure projections.</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Budget construction is a collaborative effort between campuses and their units. Fiscal officers within each unit determine how best to allocate their budget and input those decisions into the budget construction module. Units maintain discretion in how they budget their funding, but all budgets are subject to review by campus fiscal and executive leadership to ensure adherence to University policies and alignment with the goals of the campus.</a:t>
            </a:r>
          </a:p>
        </p:txBody>
      </p:sp>
      <p:sp>
        <p:nvSpPr>
          <p:cNvPr id="5" name="Slide Number Placeholder 4">
            <a:extLst>
              <a:ext uri="{FF2B5EF4-FFF2-40B4-BE49-F238E27FC236}">
                <a16:creationId xmlns:a16="http://schemas.microsoft.com/office/drawing/2014/main" id="{244F4F59-F98A-E407-CA90-4F24F231EBF6}"/>
              </a:ext>
            </a:extLst>
          </p:cNvPr>
          <p:cNvSpPr>
            <a:spLocks noGrp="1"/>
          </p:cNvSpPr>
          <p:nvPr>
            <p:ph type="sldNum" sz="quarter" idx="11"/>
          </p:nvPr>
        </p:nvSpPr>
        <p:spPr>
          <a:xfrm>
            <a:off x="8610600" y="6356350"/>
            <a:ext cx="2743200" cy="365125"/>
          </a:xfrm>
        </p:spPr>
        <p:txBody>
          <a:bodyPr/>
          <a:lstStyle/>
          <a:p>
            <a:fld id="{112FDE2C-9A70-49E8-BFD9-F83E6F5AC7FD}" type="slidenum">
              <a:rPr lang="en-US" smtClean="0"/>
              <a:t>4</a:t>
            </a:fld>
            <a:endParaRPr lang="en-US" dirty="0"/>
          </a:p>
        </p:txBody>
      </p:sp>
    </p:spTree>
    <p:extLst>
      <p:ext uri="{BB962C8B-B14F-4D97-AF65-F5344CB8AC3E}">
        <p14:creationId xmlns:p14="http://schemas.microsoft.com/office/powerpoint/2010/main" val="3638069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5B6BADD-CBF4-DAF0-EC7A-F86D9336AF3F}"/>
              </a:ext>
            </a:extLst>
          </p:cNvPr>
          <p:cNvSpPr>
            <a:spLocks noGrp="1"/>
          </p:cNvSpPr>
          <p:nvPr>
            <p:ph type="sldNum" sz="quarter" idx="11"/>
          </p:nvPr>
        </p:nvSpPr>
        <p:spPr/>
        <p:txBody>
          <a:bodyPr/>
          <a:lstStyle/>
          <a:p>
            <a:fld id="{112FDE2C-9A70-49E8-BFD9-F83E6F5AC7FD}" type="slidenum">
              <a:rPr lang="en-US" smtClean="0"/>
              <a:t>5</a:t>
            </a:fld>
            <a:endParaRPr lang="en-US" dirty="0"/>
          </a:p>
        </p:txBody>
      </p:sp>
      <p:sp>
        <p:nvSpPr>
          <p:cNvPr id="7" name="Google Shape;27;p4">
            <a:extLst>
              <a:ext uri="{FF2B5EF4-FFF2-40B4-BE49-F238E27FC236}">
                <a16:creationId xmlns:a16="http://schemas.microsoft.com/office/drawing/2014/main" id="{C4313238-8C13-562E-5FE6-08DFC191C5EA}"/>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8" name="Google Shape;309;p29">
            <a:extLst>
              <a:ext uri="{FF2B5EF4-FFF2-40B4-BE49-F238E27FC236}">
                <a16:creationId xmlns:a16="http://schemas.microsoft.com/office/drawing/2014/main" id="{78F85A7F-E788-81CF-BF2F-6A2247F288A8}"/>
              </a:ext>
            </a:extLst>
          </p:cNvPr>
          <p:cNvSpPr/>
          <p:nvPr/>
        </p:nvSpPr>
        <p:spPr>
          <a:xfrm>
            <a:off x="1482888" y="3690633"/>
            <a:ext cx="438400" cy="438400"/>
          </a:xfrm>
          <a:prstGeom prst="ellipse">
            <a:avLst/>
          </a:prstGeom>
          <a:solidFill>
            <a:srgbClr val="990000"/>
          </a:solidFill>
          <a:ln>
            <a:noFill/>
          </a:ln>
        </p:spPr>
        <p:txBody>
          <a:bodyPr spcFirstLastPara="1" wrap="square" lIns="121900" tIns="121900" rIns="121900" bIns="121900" anchor="ctr" anchorCtr="0">
            <a:noAutofit/>
          </a:bodyPr>
          <a:lstStyle/>
          <a:p>
            <a:pPr algn="ctr"/>
            <a:r>
              <a:rPr lang="en-GB" sz="1333" b="1" dirty="0">
                <a:solidFill>
                  <a:srgbClr val="FFFFFF"/>
                </a:solidFill>
                <a:latin typeface="BentonSans Regular" panose="02000503000000020004" pitchFamily="2" charset="77"/>
                <a:ea typeface="Source Sans Pro"/>
                <a:cs typeface="Source Sans Pro"/>
                <a:sym typeface="Source Sans Pro"/>
              </a:rPr>
              <a:t>1</a:t>
            </a:r>
            <a:endParaRPr sz="1333" b="1" dirty="0">
              <a:solidFill>
                <a:srgbClr val="FFFFFF"/>
              </a:solidFill>
              <a:latin typeface="BentonSans Regular" panose="02000503000000020004" pitchFamily="2" charset="77"/>
              <a:ea typeface="Source Sans Pro"/>
              <a:cs typeface="Source Sans Pro"/>
              <a:sym typeface="Source Sans Pro"/>
            </a:endParaRPr>
          </a:p>
        </p:txBody>
      </p:sp>
      <p:sp>
        <p:nvSpPr>
          <p:cNvPr id="9" name="Google Shape;310;p29">
            <a:extLst>
              <a:ext uri="{FF2B5EF4-FFF2-40B4-BE49-F238E27FC236}">
                <a16:creationId xmlns:a16="http://schemas.microsoft.com/office/drawing/2014/main" id="{63B67FBE-C98A-88CF-F18B-BCD860CAD3A6}"/>
              </a:ext>
            </a:extLst>
          </p:cNvPr>
          <p:cNvSpPr txBox="1">
            <a:spLocks/>
          </p:cNvSpPr>
          <p:nvPr/>
        </p:nvSpPr>
        <p:spPr>
          <a:xfrm>
            <a:off x="2082115" y="3690633"/>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293" dirty="0">
                <a:solidFill>
                  <a:schemeClr val="accent1"/>
                </a:solidFill>
                <a:latin typeface="BentonSans Book" panose="02000503000000020004" pitchFamily="2" charset="77"/>
              </a:rPr>
              <a:t>Base Transfers, Reorganizations, &amp; Reallocations</a:t>
            </a:r>
          </a:p>
          <a:p>
            <a:pPr>
              <a:spcAft>
                <a:spcPts val="2133"/>
              </a:spcAft>
            </a:pPr>
            <a:endParaRPr lang="en-GB" sz="1293" dirty="0">
              <a:solidFill>
                <a:schemeClr val="accent1"/>
              </a:solidFill>
              <a:latin typeface="BentonSans Book" panose="02000503000000020004" pitchFamily="2" charset="77"/>
            </a:endParaRPr>
          </a:p>
          <a:p>
            <a:pPr>
              <a:spcAft>
                <a:spcPts val="2133"/>
              </a:spcAft>
            </a:pPr>
            <a:endParaRPr lang="en-GB" sz="1293" dirty="0">
              <a:solidFill>
                <a:schemeClr val="accent1"/>
              </a:solidFill>
              <a:latin typeface="BentonSans Book" panose="02000503000000020004" pitchFamily="2" charset="77"/>
            </a:endParaRPr>
          </a:p>
          <a:p>
            <a:pPr>
              <a:spcAft>
                <a:spcPts val="2133"/>
              </a:spcAft>
            </a:pPr>
            <a:endParaRPr lang="en-GB" sz="1293" dirty="0">
              <a:solidFill>
                <a:schemeClr val="accent1"/>
              </a:solidFill>
              <a:latin typeface="BentonSans Book" panose="02000503000000020004" pitchFamily="2" charset="77"/>
            </a:endParaRPr>
          </a:p>
        </p:txBody>
      </p:sp>
      <p:sp>
        <p:nvSpPr>
          <p:cNvPr id="10" name="Google Shape;311;p29">
            <a:extLst>
              <a:ext uri="{FF2B5EF4-FFF2-40B4-BE49-F238E27FC236}">
                <a16:creationId xmlns:a16="http://schemas.microsoft.com/office/drawing/2014/main" id="{51F8284A-F2C8-1696-85BD-8AEFBB200C11}"/>
              </a:ext>
            </a:extLst>
          </p:cNvPr>
          <p:cNvSpPr/>
          <p:nvPr/>
        </p:nvSpPr>
        <p:spPr>
          <a:xfrm>
            <a:off x="1482888" y="4628757"/>
            <a:ext cx="438400" cy="438400"/>
          </a:xfrm>
          <a:prstGeom prst="ellipse">
            <a:avLst/>
          </a:prstGeom>
          <a:solidFill>
            <a:srgbClr val="990000"/>
          </a:solidFill>
          <a:ln>
            <a:noFill/>
          </a:ln>
        </p:spPr>
        <p:txBody>
          <a:bodyPr spcFirstLastPara="1" wrap="square" lIns="121900" tIns="121900" rIns="121900" bIns="121900" anchor="ctr" anchorCtr="0">
            <a:noAutofit/>
          </a:bodyPr>
          <a:lstStyle/>
          <a:p>
            <a:pPr algn="ctr"/>
            <a:r>
              <a:rPr lang="en-GB" sz="1333" b="1" dirty="0">
                <a:solidFill>
                  <a:srgbClr val="FFFFFF"/>
                </a:solidFill>
                <a:latin typeface="BentonSans Regular" panose="02000503000000020004" pitchFamily="2" charset="77"/>
                <a:ea typeface="Source Sans Pro"/>
                <a:cs typeface="Source Sans Pro"/>
                <a:sym typeface="Source Sans Pro"/>
              </a:rPr>
              <a:t>2</a:t>
            </a:r>
            <a:endParaRPr sz="1333" b="1" dirty="0">
              <a:solidFill>
                <a:srgbClr val="FFFFFF"/>
              </a:solidFill>
              <a:latin typeface="BentonSans Regular" panose="02000503000000020004" pitchFamily="2" charset="77"/>
              <a:ea typeface="Source Sans Pro"/>
              <a:cs typeface="Source Sans Pro"/>
              <a:sym typeface="Source Sans Pro"/>
            </a:endParaRPr>
          </a:p>
        </p:txBody>
      </p:sp>
      <p:sp>
        <p:nvSpPr>
          <p:cNvPr id="11" name="Google Shape;312;p29">
            <a:extLst>
              <a:ext uri="{FF2B5EF4-FFF2-40B4-BE49-F238E27FC236}">
                <a16:creationId xmlns:a16="http://schemas.microsoft.com/office/drawing/2014/main" id="{F7A37843-C1EC-A98D-A759-D9806E5BF3CD}"/>
              </a:ext>
            </a:extLst>
          </p:cNvPr>
          <p:cNvSpPr txBox="1">
            <a:spLocks/>
          </p:cNvSpPr>
          <p:nvPr/>
        </p:nvSpPr>
        <p:spPr>
          <a:xfrm>
            <a:off x="2082115" y="4596951"/>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293" dirty="0">
                <a:solidFill>
                  <a:schemeClr val="accent1"/>
                </a:solidFill>
                <a:latin typeface="BentonSans Book" panose="02000503000000020004" pitchFamily="2" charset="77"/>
              </a:rPr>
              <a:t>Incidental Income</a:t>
            </a:r>
          </a:p>
          <a:p>
            <a:pPr>
              <a:spcAft>
                <a:spcPts val="2133"/>
              </a:spcAft>
            </a:pPr>
            <a:r>
              <a:rPr lang="en-GB" sz="1293" dirty="0">
                <a:solidFill>
                  <a:schemeClr val="accent1"/>
                </a:solidFill>
                <a:latin typeface="BentonSans Book" panose="02000503000000020004" pitchFamily="2" charset="77"/>
              </a:rPr>
              <a:t> </a:t>
            </a:r>
          </a:p>
        </p:txBody>
      </p:sp>
      <p:sp>
        <p:nvSpPr>
          <p:cNvPr id="12" name="Google Shape;313;p29">
            <a:extLst>
              <a:ext uri="{FF2B5EF4-FFF2-40B4-BE49-F238E27FC236}">
                <a16:creationId xmlns:a16="http://schemas.microsoft.com/office/drawing/2014/main" id="{0C7D3D4F-0CBE-BA29-DA9A-F6F053709CFA}"/>
              </a:ext>
            </a:extLst>
          </p:cNvPr>
          <p:cNvSpPr/>
          <p:nvPr/>
        </p:nvSpPr>
        <p:spPr>
          <a:xfrm>
            <a:off x="1482888" y="5414425"/>
            <a:ext cx="438400" cy="438400"/>
          </a:xfrm>
          <a:prstGeom prst="ellipse">
            <a:avLst/>
          </a:prstGeom>
          <a:solidFill>
            <a:srgbClr val="990000"/>
          </a:solidFill>
          <a:ln>
            <a:noFill/>
          </a:ln>
        </p:spPr>
        <p:txBody>
          <a:bodyPr spcFirstLastPara="1" wrap="square" lIns="121900" tIns="121900" rIns="121900" bIns="121900" anchor="ctr" anchorCtr="0">
            <a:noAutofit/>
          </a:bodyPr>
          <a:lstStyle/>
          <a:p>
            <a:pPr algn="ctr"/>
            <a:r>
              <a:rPr lang="en-GB" sz="1333" b="1" dirty="0">
                <a:solidFill>
                  <a:srgbClr val="FFFFFF"/>
                </a:solidFill>
                <a:latin typeface="BentonSans Regular" panose="02000503000000020004" pitchFamily="2" charset="77"/>
                <a:ea typeface="Source Sans Pro"/>
                <a:cs typeface="Source Sans Pro"/>
                <a:sym typeface="Source Sans Pro"/>
              </a:rPr>
              <a:t>3</a:t>
            </a:r>
            <a:endParaRPr sz="1333" b="1" dirty="0">
              <a:solidFill>
                <a:srgbClr val="FFFFFF"/>
              </a:solidFill>
              <a:latin typeface="BentonSans Regular" panose="02000503000000020004" pitchFamily="2" charset="77"/>
              <a:ea typeface="Source Sans Pro"/>
              <a:cs typeface="Source Sans Pro"/>
              <a:sym typeface="Source Sans Pro"/>
            </a:endParaRPr>
          </a:p>
        </p:txBody>
      </p:sp>
      <p:sp>
        <p:nvSpPr>
          <p:cNvPr id="13" name="Google Shape;314;p29">
            <a:extLst>
              <a:ext uri="{FF2B5EF4-FFF2-40B4-BE49-F238E27FC236}">
                <a16:creationId xmlns:a16="http://schemas.microsoft.com/office/drawing/2014/main" id="{A48B4482-52E3-764A-91BC-54148AED998F}"/>
              </a:ext>
            </a:extLst>
          </p:cNvPr>
          <p:cNvSpPr txBox="1">
            <a:spLocks/>
          </p:cNvSpPr>
          <p:nvPr/>
        </p:nvSpPr>
        <p:spPr>
          <a:xfrm>
            <a:off x="7366916" y="725314"/>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endParaRPr lang="en-GB" sz="1293" dirty="0">
              <a:solidFill>
                <a:schemeClr val="accent1"/>
              </a:solidFill>
              <a:latin typeface="BentonSans Book" panose="02000503000000020004" pitchFamily="2" charset="77"/>
            </a:endParaRPr>
          </a:p>
        </p:txBody>
      </p:sp>
      <p:sp>
        <p:nvSpPr>
          <p:cNvPr id="14" name="Google Shape;315;p29">
            <a:extLst>
              <a:ext uri="{FF2B5EF4-FFF2-40B4-BE49-F238E27FC236}">
                <a16:creationId xmlns:a16="http://schemas.microsoft.com/office/drawing/2014/main" id="{75386B2B-1A1D-F8FD-6706-5769BCF264FD}"/>
              </a:ext>
            </a:extLst>
          </p:cNvPr>
          <p:cNvSpPr/>
          <p:nvPr/>
        </p:nvSpPr>
        <p:spPr>
          <a:xfrm>
            <a:off x="6218130" y="3695895"/>
            <a:ext cx="438400" cy="438400"/>
          </a:xfrm>
          <a:prstGeom prst="ellipse">
            <a:avLst/>
          </a:prstGeom>
          <a:solidFill>
            <a:srgbClr val="990000"/>
          </a:solidFill>
          <a:ln>
            <a:noFill/>
          </a:ln>
        </p:spPr>
        <p:txBody>
          <a:bodyPr spcFirstLastPara="1" wrap="square" lIns="121900" tIns="121900" rIns="121900" bIns="121900" anchor="ctr" anchorCtr="0">
            <a:noAutofit/>
          </a:bodyPr>
          <a:lstStyle/>
          <a:p>
            <a:pPr algn="ctr"/>
            <a:r>
              <a:rPr lang="en-GB" sz="1333" b="1" dirty="0">
                <a:solidFill>
                  <a:srgbClr val="FFFFFF"/>
                </a:solidFill>
                <a:latin typeface="BentonSans Regular" panose="02000503000000020004" pitchFamily="2" charset="77"/>
                <a:ea typeface="Source Sans Pro"/>
                <a:cs typeface="Source Sans Pro"/>
                <a:sym typeface="Source Sans Pro"/>
              </a:rPr>
              <a:t>4</a:t>
            </a:r>
            <a:endParaRPr sz="1333" b="1" dirty="0">
              <a:solidFill>
                <a:srgbClr val="FFFFFF"/>
              </a:solidFill>
              <a:latin typeface="BentonSans Regular" panose="02000503000000020004" pitchFamily="2" charset="77"/>
              <a:ea typeface="Source Sans Pro"/>
              <a:cs typeface="Source Sans Pro"/>
              <a:sym typeface="Source Sans Pro"/>
            </a:endParaRPr>
          </a:p>
        </p:txBody>
      </p:sp>
      <p:sp>
        <p:nvSpPr>
          <p:cNvPr id="15" name="Google Shape;316;p29">
            <a:extLst>
              <a:ext uri="{FF2B5EF4-FFF2-40B4-BE49-F238E27FC236}">
                <a16:creationId xmlns:a16="http://schemas.microsoft.com/office/drawing/2014/main" id="{F5A1CAE4-6D12-A053-6EF7-9F723E594D3D}"/>
              </a:ext>
            </a:extLst>
          </p:cNvPr>
          <p:cNvSpPr txBox="1">
            <a:spLocks/>
          </p:cNvSpPr>
          <p:nvPr/>
        </p:nvSpPr>
        <p:spPr>
          <a:xfrm>
            <a:off x="6835824" y="3359190"/>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endParaRPr lang="en-GB" sz="1293" dirty="0">
              <a:solidFill>
                <a:schemeClr val="accent1"/>
              </a:solidFill>
              <a:latin typeface="BentonSans Book" panose="02000503000000020004" pitchFamily="2" charset="77"/>
            </a:endParaRPr>
          </a:p>
        </p:txBody>
      </p:sp>
      <p:sp>
        <p:nvSpPr>
          <p:cNvPr id="16" name="Google Shape;159;p22">
            <a:extLst>
              <a:ext uri="{FF2B5EF4-FFF2-40B4-BE49-F238E27FC236}">
                <a16:creationId xmlns:a16="http://schemas.microsoft.com/office/drawing/2014/main" id="{307D4817-B7FD-CAC8-BBA2-63693BCB2427}"/>
              </a:ext>
            </a:extLst>
          </p:cNvPr>
          <p:cNvSpPr txBox="1">
            <a:spLocks/>
          </p:cNvSpPr>
          <p:nvPr/>
        </p:nvSpPr>
        <p:spPr>
          <a:xfrm>
            <a:off x="701459" y="1807546"/>
            <a:ext cx="5394541"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Campus Deliverables</a:t>
            </a:r>
          </a:p>
          <a:p>
            <a:endParaRPr lang="en-GB" sz="3467" dirty="0">
              <a:solidFill>
                <a:srgbClr val="990000"/>
              </a:solidFill>
              <a:latin typeface="Georgia" panose="02040502050405020303" pitchFamily="18" charset="0"/>
            </a:endParaRPr>
          </a:p>
          <a:p>
            <a:endParaRPr lang="en-GB" sz="3467" dirty="0">
              <a:solidFill>
                <a:srgbClr val="990000"/>
              </a:solidFill>
              <a:latin typeface="Georgia" panose="02040502050405020303" pitchFamily="18" charset="0"/>
            </a:endParaRPr>
          </a:p>
        </p:txBody>
      </p:sp>
      <p:pic>
        <p:nvPicPr>
          <p:cNvPr id="19" name="Picture 18">
            <a:extLst>
              <a:ext uri="{FF2B5EF4-FFF2-40B4-BE49-F238E27FC236}">
                <a16:creationId xmlns:a16="http://schemas.microsoft.com/office/drawing/2014/main" id="{B0431198-486E-C65A-308A-9457A30F1F62}"/>
              </a:ext>
            </a:extLst>
          </p:cNvPr>
          <p:cNvPicPr>
            <a:picLocks noChangeAspect="1"/>
          </p:cNvPicPr>
          <p:nvPr/>
        </p:nvPicPr>
        <p:blipFill>
          <a:blip r:embed="rId2"/>
          <a:stretch>
            <a:fillRect/>
          </a:stretch>
        </p:blipFill>
        <p:spPr>
          <a:xfrm>
            <a:off x="701459" y="0"/>
            <a:ext cx="3880989" cy="1476103"/>
          </a:xfrm>
          <a:prstGeom prst="rect">
            <a:avLst/>
          </a:prstGeom>
        </p:spPr>
      </p:pic>
      <p:sp>
        <p:nvSpPr>
          <p:cNvPr id="2" name="Google Shape;315;p29">
            <a:extLst>
              <a:ext uri="{FF2B5EF4-FFF2-40B4-BE49-F238E27FC236}">
                <a16:creationId xmlns:a16="http://schemas.microsoft.com/office/drawing/2014/main" id="{403BFBC6-1581-4805-2496-E4CE4918486D}"/>
              </a:ext>
            </a:extLst>
          </p:cNvPr>
          <p:cNvSpPr/>
          <p:nvPr/>
        </p:nvSpPr>
        <p:spPr>
          <a:xfrm>
            <a:off x="6218130" y="4616295"/>
            <a:ext cx="438400" cy="438400"/>
          </a:xfrm>
          <a:prstGeom prst="ellipse">
            <a:avLst/>
          </a:prstGeom>
          <a:solidFill>
            <a:srgbClr val="990000"/>
          </a:solidFill>
          <a:ln>
            <a:noFill/>
          </a:ln>
        </p:spPr>
        <p:txBody>
          <a:bodyPr spcFirstLastPara="1" wrap="square" lIns="121900" tIns="121900" rIns="121900" bIns="121900" anchor="ctr" anchorCtr="0">
            <a:noAutofit/>
          </a:bodyPr>
          <a:lstStyle/>
          <a:p>
            <a:pPr algn="ctr"/>
            <a:r>
              <a:rPr lang="en-GB" sz="1333" b="1" dirty="0">
                <a:solidFill>
                  <a:srgbClr val="FFFFFF"/>
                </a:solidFill>
                <a:latin typeface="BentonSans Regular" panose="02000503000000020004" pitchFamily="2" charset="77"/>
                <a:ea typeface="Source Sans Pro"/>
                <a:cs typeface="Source Sans Pro"/>
                <a:sym typeface="Source Sans Pro"/>
              </a:rPr>
              <a:t>5</a:t>
            </a:r>
          </a:p>
        </p:txBody>
      </p:sp>
      <p:sp>
        <p:nvSpPr>
          <p:cNvPr id="3" name="Google Shape;316;p29">
            <a:extLst>
              <a:ext uri="{FF2B5EF4-FFF2-40B4-BE49-F238E27FC236}">
                <a16:creationId xmlns:a16="http://schemas.microsoft.com/office/drawing/2014/main" id="{6F1E7F37-C96B-1B12-96C4-0FF3FF6568D1}"/>
              </a:ext>
            </a:extLst>
          </p:cNvPr>
          <p:cNvSpPr txBox="1">
            <a:spLocks/>
          </p:cNvSpPr>
          <p:nvPr/>
        </p:nvSpPr>
        <p:spPr>
          <a:xfrm>
            <a:off x="6996651" y="4253492"/>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endParaRPr lang="en-GB" sz="1293" dirty="0">
              <a:solidFill>
                <a:schemeClr val="accent1"/>
              </a:solidFill>
              <a:latin typeface="BentonSans Book" panose="02000503000000020004" pitchFamily="2" charset="77"/>
            </a:endParaRPr>
          </a:p>
        </p:txBody>
      </p:sp>
      <p:sp>
        <p:nvSpPr>
          <p:cNvPr id="4" name="Google Shape;310;p29">
            <a:extLst>
              <a:ext uri="{FF2B5EF4-FFF2-40B4-BE49-F238E27FC236}">
                <a16:creationId xmlns:a16="http://schemas.microsoft.com/office/drawing/2014/main" id="{A19BFFE4-5EEC-688C-9B1E-56C20E3920BE}"/>
              </a:ext>
            </a:extLst>
          </p:cNvPr>
          <p:cNvSpPr txBox="1">
            <a:spLocks/>
          </p:cNvSpPr>
          <p:nvPr/>
        </p:nvSpPr>
        <p:spPr>
          <a:xfrm>
            <a:off x="2074024" y="5427289"/>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293" dirty="0">
                <a:solidFill>
                  <a:schemeClr val="accent1"/>
                </a:solidFill>
                <a:latin typeface="BentonSans Book" panose="02000503000000020004" pitchFamily="2" charset="77"/>
              </a:rPr>
              <a:t>New Fees &amp; Fee Rate Increase Requests</a:t>
            </a:r>
          </a:p>
        </p:txBody>
      </p:sp>
      <p:sp>
        <p:nvSpPr>
          <p:cNvPr id="6" name="Google Shape;310;p29">
            <a:extLst>
              <a:ext uri="{FF2B5EF4-FFF2-40B4-BE49-F238E27FC236}">
                <a16:creationId xmlns:a16="http://schemas.microsoft.com/office/drawing/2014/main" id="{0B0FFE63-C6E8-89C2-60FE-E7A766008D04}"/>
              </a:ext>
            </a:extLst>
          </p:cNvPr>
          <p:cNvSpPr txBox="1">
            <a:spLocks/>
          </p:cNvSpPr>
          <p:nvPr/>
        </p:nvSpPr>
        <p:spPr>
          <a:xfrm>
            <a:off x="6835824" y="4628757"/>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293" dirty="0">
                <a:solidFill>
                  <a:schemeClr val="accent1"/>
                </a:solidFill>
                <a:latin typeface="BentonSans Book" panose="02000503000000020004" pitchFamily="2" charset="77"/>
              </a:rPr>
              <a:t>Tuition Revenue Projections</a:t>
            </a:r>
          </a:p>
        </p:txBody>
      </p:sp>
      <p:sp>
        <p:nvSpPr>
          <p:cNvPr id="17" name="Google Shape;310;p29">
            <a:extLst>
              <a:ext uri="{FF2B5EF4-FFF2-40B4-BE49-F238E27FC236}">
                <a16:creationId xmlns:a16="http://schemas.microsoft.com/office/drawing/2014/main" id="{1C9B0334-1F3D-FE74-D160-2A77B8576C0F}"/>
              </a:ext>
            </a:extLst>
          </p:cNvPr>
          <p:cNvSpPr txBox="1">
            <a:spLocks/>
          </p:cNvSpPr>
          <p:nvPr/>
        </p:nvSpPr>
        <p:spPr>
          <a:xfrm>
            <a:off x="6817357" y="3690633"/>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293" dirty="0">
                <a:solidFill>
                  <a:schemeClr val="accent1"/>
                </a:solidFill>
                <a:latin typeface="BentonSans Book" panose="02000503000000020004" pitchFamily="2" charset="77"/>
              </a:rPr>
              <a:t>Credit Hour Revenue Projections</a:t>
            </a:r>
          </a:p>
        </p:txBody>
      </p:sp>
      <p:sp>
        <p:nvSpPr>
          <p:cNvPr id="18" name="Google Shape;160;p22">
            <a:extLst>
              <a:ext uri="{FF2B5EF4-FFF2-40B4-BE49-F238E27FC236}">
                <a16:creationId xmlns:a16="http://schemas.microsoft.com/office/drawing/2014/main" id="{2B2103E4-EFE6-85E2-CBA0-8D01B4E888E3}"/>
              </a:ext>
            </a:extLst>
          </p:cNvPr>
          <p:cNvSpPr txBox="1">
            <a:spLocks/>
          </p:cNvSpPr>
          <p:nvPr/>
        </p:nvSpPr>
        <p:spPr>
          <a:xfrm>
            <a:off x="335772" y="2459157"/>
            <a:ext cx="11374081" cy="900033"/>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11662">
              <a:lnSpc>
                <a:spcPct val="150000"/>
              </a:lnSpc>
              <a:buClr>
                <a:schemeClr val="bg1">
                  <a:lumMod val="50000"/>
                </a:schemeClr>
              </a:buClr>
              <a:buSzPts val="1100"/>
            </a:pPr>
            <a:r>
              <a:rPr lang="en-GB" sz="1300" dirty="0">
                <a:latin typeface="BentonSans Book" panose="02000503000000020004" pitchFamily="2" charset="77"/>
              </a:rPr>
              <a:t>Throughout the budget construction process campuses submit a variety of deliverables including base budget data, projections, and fee requests which serve as the basis of their budget request. This detailed approach to budget construction is a joint effort between campuses and their units, allowing for budget requests to incorporate both unit specific objectives and campus-level priorities. </a:t>
            </a:r>
          </a:p>
          <a:p>
            <a:pPr marL="211662">
              <a:lnSpc>
                <a:spcPct val="150000"/>
              </a:lnSpc>
              <a:buClr>
                <a:schemeClr val="bg1">
                  <a:lumMod val="50000"/>
                </a:schemeClr>
              </a:buClr>
              <a:buSzPts val="1100"/>
            </a:pPr>
            <a:r>
              <a:rPr lang="en-GB" sz="1300" spc="133" dirty="0">
                <a:latin typeface="BentonSans Book" panose="02000503000000020004" pitchFamily="2" charset="77"/>
              </a:rPr>
              <a:t>. </a:t>
            </a:r>
            <a:endParaRPr lang="en-GB" sz="1300" spc="133" dirty="0">
              <a:latin typeface="BentonSans Book" panose="02000404020000020004" pitchFamily="2" charset="0"/>
            </a:endParaRPr>
          </a:p>
        </p:txBody>
      </p:sp>
      <p:sp>
        <p:nvSpPr>
          <p:cNvPr id="20" name="Google Shape;315;p29">
            <a:extLst>
              <a:ext uri="{FF2B5EF4-FFF2-40B4-BE49-F238E27FC236}">
                <a16:creationId xmlns:a16="http://schemas.microsoft.com/office/drawing/2014/main" id="{66EC812B-A313-43D2-6D00-8613689F0954}"/>
              </a:ext>
            </a:extLst>
          </p:cNvPr>
          <p:cNvSpPr/>
          <p:nvPr/>
        </p:nvSpPr>
        <p:spPr>
          <a:xfrm>
            <a:off x="6236597" y="5436692"/>
            <a:ext cx="438400" cy="438400"/>
          </a:xfrm>
          <a:prstGeom prst="ellipse">
            <a:avLst/>
          </a:prstGeom>
          <a:solidFill>
            <a:srgbClr val="990000"/>
          </a:solidFill>
          <a:ln>
            <a:noFill/>
          </a:ln>
        </p:spPr>
        <p:txBody>
          <a:bodyPr spcFirstLastPara="1" wrap="square" lIns="121900" tIns="121900" rIns="121900" bIns="121900" anchor="ctr" anchorCtr="0">
            <a:noAutofit/>
          </a:bodyPr>
          <a:lstStyle/>
          <a:p>
            <a:pPr algn="ctr"/>
            <a:r>
              <a:rPr lang="en-GB" sz="1333" b="1" dirty="0">
                <a:solidFill>
                  <a:srgbClr val="FFFFFF"/>
                </a:solidFill>
                <a:latin typeface="BentonSans Regular" panose="02000503000000020004" pitchFamily="2" charset="77"/>
                <a:ea typeface="Source Sans Pro"/>
                <a:cs typeface="Source Sans Pro"/>
                <a:sym typeface="Source Sans Pro"/>
              </a:rPr>
              <a:t>6</a:t>
            </a:r>
          </a:p>
        </p:txBody>
      </p:sp>
      <p:sp>
        <p:nvSpPr>
          <p:cNvPr id="21" name="Google Shape;310;p29">
            <a:extLst>
              <a:ext uri="{FF2B5EF4-FFF2-40B4-BE49-F238E27FC236}">
                <a16:creationId xmlns:a16="http://schemas.microsoft.com/office/drawing/2014/main" id="{21513921-9D45-0023-3C24-A6A5FC3EB120}"/>
              </a:ext>
            </a:extLst>
          </p:cNvPr>
          <p:cNvSpPr txBox="1">
            <a:spLocks/>
          </p:cNvSpPr>
          <p:nvPr/>
        </p:nvSpPr>
        <p:spPr>
          <a:xfrm>
            <a:off x="6854291" y="5414425"/>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293" dirty="0">
                <a:solidFill>
                  <a:schemeClr val="accent1"/>
                </a:solidFill>
                <a:latin typeface="BentonSans Book" panose="02000503000000020004" pitchFamily="2" charset="77"/>
              </a:rPr>
              <a:t>Budget Narratives</a:t>
            </a:r>
          </a:p>
        </p:txBody>
      </p:sp>
    </p:spTree>
    <p:extLst>
      <p:ext uri="{BB962C8B-B14F-4D97-AF65-F5344CB8AC3E}">
        <p14:creationId xmlns:p14="http://schemas.microsoft.com/office/powerpoint/2010/main" val="3444083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5D4FCDC6-CB56-275D-06F1-D5EE3A039146}"/>
              </a:ext>
            </a:extLst>
          </p:cNvPr>
          <p:cNvSpPr/>
          <p:nvPr/>
        </p:nvSpPr>
        <p:spPr>
          <a:xfrm>
            <a:off x="8892306" y="108875"/>
            <a:ext cx="3067423" cy="80828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25B6BADD-CBF4-DAF0-EC7A-F86D9336AF3F}"/>
              </a:ext>
            </a:extLst>
          </p:cNvPr>
          <p:cNvSpPr>
            <a:spLocks noGrp="1"/>
          </p:cNvSpPr>
          <p:nvPr>
            <p:ph type="sldNum" sz="quarter" idx="11"/>
          </p:nvPr>
        </p:nvSpPr>
        <p:spPr/>
        <p:txBody>
          <a:bodyPr/>
          <a:lstStyle/>
          <a:p>
            <a:fld id="{112FDE2C-9A70-49E8-BFD9-F83E6F5AC7FD}" type="slidenum">
              <a:rPr lang="en-US" smtClean="0"/>
              <a:t>6</a:t>
            </a:fld>
            <a:endParaRPr lang="en-US" dirty="0"/>
          </a:p>
        </p:txBody>
      </p:sp>
      <p:sp>
        <p:nvSpPr>
          <p:cNvPr id="7" name="Google Shape;27;p4">
            <a:extLst>
              <a:ext uri="{FF2B5EF4-FFF2-40B4-BE49-F238E27FC236}">
                <a16:creationId xmlns:a16="http://schemas.microsoft.com/office/drawing/2014/main" id="{C4313238-8C13-562E-5FE6-08DFC191C5EA}"/>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pic>
        <p:nvPicPr>
          <p:cNvPr id="19" name="Picture 18">
            <a:extLst>
              <a:ext uri="{FF2B5EF4-FFF2-40B4-BE49-F238E27FC236}">
                <a16:creationId xmlns:a16="http://schemas.microsoft.com/office/drawing/2014/main" id="{B0431198-486E-C65A-308A-9457A30F1F62}"/>
              </a:ext>
            </a:extLst>
          </p:cNvPr>
          <p:cNvPicPr>
            <a:picLocks noChangeAspect="1"/>
          </p:cNvPicPr>
          <p:nvPr/>
        </p:nvPicPr>
        <p:blipFill>
          <a:blip r:embed="rId2"/>
          <a:stretch>
            <a:fillRect/>
          </a:stretch>
        </p:blipFill>
        <p:spPr>
          <a:xfrm>
            <a:off x="701459" y="0"/>
            <a:ext cx="3880989" cy="1476103"/>
          </a:xfrm>
          <a:prstGeom prst="rect">
            <a:avLst/>
          </a:prstGeom>
        </p:spPr>
      </p:pic>
      <p:sp>
        <p:nvSpPr>
          <p:cNvPr id="2" name="Google Shape;27;p4">
            <a:extLst>
              <a:ext uri="{FF2B5EF4-FFF2-40B4-BE49-F238E27FC236}">
                <a16:creationId xmlns:a16="http://schemas.microsoft.com/office/drawing/2014/main" id="{1407FB1C-C0C9-12E2-D209-635D07851F93}"/>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3" name="Google Shape;159;p22">
            <a:extLst>
              <a:ext uri="{FF2B5EF4-FFF2-40B4-BE49-F238E27FC236}">
                <a16:creationId xmlns:a16="http://schemas.microsoft.com/office/drawing/2014/main" id="{FE777366-B28B-66AE-DD08-9BBEA6D9A830}"/>
              </a:ext>
            </a:extLst>
          </p:cNvPr>
          <p:cNvSpPr txBox="1">
            <a:spLocks/>
          </p:cNvSpPr>
          <p:nvPr/>
        </p:nvSpPr>
        <p:spPr>
          <a:xfrm>
            <a:off x="725991" y="1725449"/>
            <a:ext cx="7392238"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FY26 Budget Construction Timeline</a:t>
            </a:r>
          </a:p>
          <a:p>
            <a:endParaRPr lang="en-GB" sz="3467" dirty="0">
              <a:solidFill>
                <a:srgbClr val="990000"/>
              </a:solidFill>
              <a:latin typeface="Georgia" panose="02040502050405020303" pitchFamily="18" charset="0"/>
            </a:endParaRPr>
          </a:p>
          <a:p>
            <a:endParaRPr lang="en-GB" sz="3467" dirty="0">
              <a:solidFill>
                <a:srgbClr val="990000"/>
              </a:solidFill>
              <a:latin typeface="Georgia" panose="02040502050405020303" pitchFamily="18" charset="0"/>
            </a:endParaRPr>
          </a:p>
          <a:p>
            <a:endParaRPr lang="en-GB" sz="3467" dirty="0">
              <a:solidFill>
                <a:srgbClr val="990000"/>
              </a:solidFill>
              <a:latin typeface="Georgia" panose="02040502050405020303" pitchFamily="18" charset="0"/>
            </a:endParaRPr>
          </a:p>
        </p:txBody>
      </p:sp>
      <p:sp>
        <p:nvSpPr>
          <p:cNvPr id="4" name="Google Shape;274;p28">
            <a:extLst>
              <a:ext uri="{FF2B5EF4-FFF2-40B4-BE49-F238E27FC236}">
                <a16:creationId xmlns:a16="http://schemas.microsoft.com/office/drawing/2014/main" id="{F9AC835B-5252-0DD4-D48B-7E6955542970}"/>
              </a:ext>
            </a:extLst>
          </p:cNvPr>
          <p:cNvSpPr txBox="1">
            <a:spLocks/>
          </p:cNvSpPr>
          <p:nvPr/>
        </p:nvSpPr>
        <p:spPr>
          <a:xfrm>
            <a:off x="759525" y="2348856"/>
            <a:ext cx="2953200" cy="30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Budget Development Kick-Off</a:t>
            </a:r>
          </a:p>
          <a:p>
            <a:pPr>
              <a:spcAft>
                <a:spcPts val="2133"/>
              </a:spcAft>
            </a:pPr>
            <a:endParaRPr lang="en-GB" sz="1067" b="1" spc="133" dirty="0">
              <a:latin typeface="BentonSans Regular" panose="02000503000000020004" pitchFamily="2" charset="77"/>
            </a:endParaRPr>
          </a:p>
        </p:txBody>
      </p:sp>
      <p:sp>
        <p:nvSpPr>
          <p:cNvPr id="6" name="Google Shape;275;p28">
            <a:extLst>
              <a:ext uri="{FF2B5EF4-FFF2-40B4-BE49-F238E27FC236}">
                <a16:creationId xmlns:a16="http://schemas.microsoft.com/office/drawing/2014/main" id="{48E08E17-946B-C81C-5B4E-20B71C2A85DE}"/>
              </a:ext>
            </a:extLst>
          </p:cNvPr>
          <p:cNvSpPr txBox="1">
            <a:spLocks/>
          </p:cNvSpPr>
          <p:nvPr/>
        </p:nvSpPr>
        <p:spPr>
          <a:xfrm>
            <a:off x="759525" y="2616348"/>
            <a:ext cx="3236442" cy="827115"/>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1000" dirty="0">
                <a:latin typeface="BentonSans Book" panose="02000503000000020004" pitchFamily="2" charset="77"/>
              </a:rPr>
              <a:t>A budget calendar is shared with the campuses to identify key dates and deliverables. Additionally, UBO-hosted budget development systems begin to open for use by the campuses for financial planning and projections.</a:t>
            </a:r>
          </a:p>
          <a:p>
            <a:pPr marL="0" indent="0">
              <a:lnSpc>
                <a:spcPct val="100000"/>
              </a:lnSpc>
              <a:spcAft>
                <a:spcPts val="2133"/>
              </a:spcAft>
              <a:buNone/>
            </a:pPr>
            <a:endParaRPr lang="en-GB" sz="933" dirty="0">
              <a:latin typeface="BentonSans Book" panose="02000503000000020004" pitchFamily="2" charset="77"/>
            </a:endParaRPr>
          </a:p>
          <a:p>
            <a:pPr marL="0" indent="0">
              <a:lnSpc>
                <a:spcPct val="100000"/>
              </a:lnSpc>
              <a:spcAft>
                <a:spcPts val="2133"/>
              </a:spcAft>
              <a:buNone/>
            </a:pPr>
            <a:endParaRPr lang="en-GB" sz="933" dirty="0">
              <a:latin typeface="BentonSans Book" panose="02000503000000020004" pitchFamily="2" charset="77"/>
            </a:endParaRPr>
          </a:p>
        </p:txBody>
      </p:sp>
      <p:sp>
        <p:nvSpPr>
          <p:cNvPr id="17" name="Google Shape;276;p28">
            <a:extLst>
              <a:ext uri="{FF2B5EF4-FFF2-40B4-BE49-F238E27FC236}">
                <a16:creationId xmlns:a16="http://schemas.microsoft.com/office/drawing/2014/main" id="{30B9F897-93FF-8499-6059-EF44D0AF9108}"/>
              </a:ext>
            </a:extLst>
          </p:cNvPr>
          <p:cNvSpPr txBox="1"/>
          <p:nvPr/>
        </p:nvSpPr>
        <p:spPr>
          <a:xfrm>
            <a:off x="2186032" y="3683969"/>
            <a:ext cx="2189998" cy="733999"/>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November 2024 </a:t>
            </a:r>
            <a:endParaRPr sz="1600" b="1" dirty="0">
              <a:latin typeface="BentonSans Regular" panose="02000503000000020004" pitchFamily="2" charset="77"/>
              <a:ea typeface="Lato"/>
              <a:cs typeface="Lato"/>
              <a:sym typeface="Lato"/>
            </a:endParaRPr>
          </a:p>
        </p:txBody>
      </p:sp>
      <p:sp>
        <p:nvSpPr>
          <p:cNvPr id="18" name="Google Shape;279;p28">
            <a:extLst>
              <a:ext uri="{FF2B5EF4-FFF2-40B4-BE49-F238E27FC236}">
                <a16:creationId xmlns:a16="http://schemas.microsoft.com/office/drawing/2014/main" id="{E25ED5E0-9430-915E-3976-BEEB1E2FA51E}"/>
              </a:ext>
            </a:extLst>
          </p:cNvPr>
          <p:cNvSpPr txBox="1"/>
          <p:nvPr/>
        </p:nvSpPr>
        <p:spPr>
          <a:xfrm>
            <a:off x="4046139" y="4259995"/>
            <a:ext cx="1960015" cy="495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February 2025</a:t>
            </a:r>
            <a:endParaRPr sz="1450" b="1" dirty="0">
              <a:latin typeface="BentonSans Regular" panose="02000503000000020004" pitchFamily="2" charset="77"/>
              <a:ea typeface="Lato"/>
              <a:cs typeface="Lato"/>
              <a:sym typeface="Lato"/>
            </a:endParaRPr>
          </a:p>
        </p:txBody>
      </p:sp>
      <p:sp>
        <p:nvSpPr>
          <p:cNvPr id="21" name="Google Shape;282;p28">
            <a:extLst>
              <a:ext uri="{FF2B5EF4-FFF2-40B4-BE49-F238E27FC236}">
                <a16:creationId xmlns:a16="http://schemas.microsoft.com/office/drawing/2014/main" id="{0FF152B1-6BC5-D440-9094-21B3B07EDA45}"/>
              </a:ext>
            </a:extLst>
          </p:cNvPr>
          <p:cNvSpPr txBox="1"/>
          <p:nvPr/>
        </p:nvSpPr>
        <p:spPr>
          <a:xfrm>
            <a:off x="5955491" y="3677917"/>
            <a:ext cx="1628754" cy="495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February 2025</a:t>
            </a:r>
          </a:p>
          <a:p>
            <a:pPr algn="ctr">
              <a:lnSpc>
                <a:spcPct val="115000"/>
              </a:lnSpc>
              <a:spcAft>
                <a:spcPts val="2133"/>
              </a:spcAft>
              <a:buClr>
                <a:srgbClr val="000000"/>
              </a:buClr>
              <a:buSzPts val="1100"/>
            </a:pPr>
            <a:endParaRPr sz="1450" b="1" dirty="0">
              <a:latin typeface="BentonSans Regular" panose="02000503000000020004" pitchFamily="2" charset="77"/>
              <a:ea typeface="Lato"/>
              <a:cs typeface="Lato"/>
              <a:sym typeface="Lato"/>
            </a:endParaRPr>
          </a:p>
        </p:txBody>
      </p:sp>
      <p:sp>
        <p:nvSpPr>
          <p:cNvPr id="22" name="Google Shape;285;p28">
            <a:extLst>
              <a:ext uri="{FF2B5EF4-FFF2-40B4-BE49-F238E27FC236}">
                <a16:creationId xmlns:a16="http://schemas.microsoft.com/office/drawing/2014/main" id="{79C34F37-E713-39CC-E687-CBC934866F1D}"/>
              </a:ext>
            </a:extLst>
          </p:cNvPr>
          <p:cNvSpPr txBox="1"/>
          <p:nvPr/>
        </p:nvSpPr>
        <p:spPr>
          <a:xfrm>
            <a:off x="7584245" y="4243152"/>
            <a:ext cx="1878816" cy="403418"/>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March-April 2025</a:t>
            </a:r>
            <a:endParaRPr sz="1450" b="1" dirty="0">
              <a:latin typeface="BentonSans Regular" panose="02000503000000020004" pitchFamily="2" charset="77"/>
              <a:ea typeface="Lato"/>
              <a:cs typeface="Lato"/>
              <a:sym typeface="Lato"/>
            </a:endParaRPr>
          </a:p>
        </p:txBody>
      </p:sp>
      <p:grpSp>
        <p:nvGrpSpPr>
          <p:cNvPr id="23" name="Google Shape;289;p28">
            <a:extLst>
              <a:ext uri="{FF2B5EF4-FFF2-40B4-BE49-F238E27FC236}">
                <a16:creationId xmlns:a16="http://schemas.microsoft.com/office/drawing/2014/main" id="{BDE0043D-36CC-EE4A-93F4-18B7155B9D8F}"/>
              </a:ext>
            </a:extLst>
          </p:cNvPr>
          <p:cNvGrpSpPr/>
          <p:nvPr/>
        </p:nvGrpSpPr>
        <p:grpSpPr>
          <a:xfrm>
            <a:off x="910814" y="3605245"/>
            <a:ext cx="123200" cy="549100"/>
            <a:chOff x="845575" y="2563700"/>
            <a:chExt cx="92400" cy="411825"/>
          </a:xfrm>
        </p:grpSpPr>
        <p:cxnSp>
          <p:nvCxnSpPr>
            <p:cNvPr id="24" name="Google Shape;290;p28">
              <a:extLst>
                <a:ext uri="{FF2B5EF4-FFF2-40B4-BE49-F238E27FC236}">
                  <a16:creationId xmlns:a16="http://schemas.microsoft.com/office/drawing/2014/main" id="{47EF2C61-DA7C-9E4F-4F36-41A97E011B2E}"/>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25" name="Google Shape;291;p28">
              <a:extLst>
                <a:ext uri="{FF2B5EF4-FFF2-40B4-BE49-F238E27FC236}">
                  <a16:creationId xmlns:a16="http://schemas.microsoft.com/office/drawing/2014/main" id="{B3B73831-D887-EE30-F220-FD35F21DF05F}"/>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grpSp>
        <p:nvGrpSpPr>
          <p:cNvPr id="26" name="Google Shape;292;p28">
            <a:extLst>
              <a:ext uri="{FF2B5EF4-FFF2-40B4-BE49-F238E27FC236}">
                <a16:creationId xmlns:a16="http://schemas.microsoft.com/office/drawing/2014/main" id="{FF4EB9FF-027C-E218-725D-6D7F4B21FDA8}"/>
              </a:ext>
            </a:extLst>
          </p:cNvPr>
          <p:cNvGrpSpPr/>
          <p:nvPr/>
        </p:nvGrpSpPr>
        <p:grpSpPr>
          <a:xfrm rot="10800000">
            <a:off x="3024072" y="4221433"/>
            <a:ext cx="123200" cy="549100"/>
            <a:chOff x="2070100" y="2563700"/>
            <a:chExt cx="92400" cy="411825"/>
          </a:xfrm>
        </p:grpSpPr>
        <p:cxnSp>
          <p:nvCxnSpPr>
            <p:cNvPr id="27" name="Google Shape;293;p28">
              <a:extLst>
                <a:ext uri="{FF2B5EF4-FFF2-40B4-BE49-F238E27FC236}">
                  <a16:creationId xmlns:a16="http://schemas.microsoft.com/office/drawing/2014/main" id="{4FBC74E8-FA2E-0970-0046-F4950BE05DF7}"/>
                </a:ext>
              </a:extLst>
            </p:cNvPr>
            <p:cNvCxnSpPr/>
            <p:nvPr/>
          </p:nvCxnSpPr>
          <p:spPr>
            <a:xfrm>
              <a:off x="2116300"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28" name="Google Shape;294;p28">
              <a:extLst>
                <a:ext uri="{FF2B5EF4-FFF2-40B4-BE49-F238E27FC236}">
                  <a16:creationId xmlns:a16="http://schemas.microsoft.com/office/drawing/2014/main" id="{5AAE399B-B6D3-9796-1825-A0545AF5D5E7}"/>
                </a:ext>
              </a:extLst>
            </p:cNvPr>
            <p:cNvSpPr/>
            <p:nvPr/>
          </p:nvSpPr>
          <p:spPr>
            <a:xfrm>
              <a:off x="2070100"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grpSp>
        <p:nvGrpSpPr>
          <p:cNvPr id="29" name="Google Shape;295;p28">
            <a:extLst>
              <a:ext uri="{FF2B5EF4-FFF2-40B4-BE49-F238E27FC236}">
                <a16:creationId xmlns:a16="http://schemas.microsoft.com/office/drawing/2014/main" id="{B9269970-F276-161C-FDC3-F7DEC61EA091}"/>
              </a:ext>
            </a:extLst>
          </p:cNvPr>
          <p:cNvGrpSpPr/>
          <p:nvPr/>
        </p:nvGrpSpPr>
        <p:grpSpPr>
          <a:xfrm>
            <a:off x="4892722" y="3605245"/>
            <a:ext cx="123200" cy="549100"/>
            <a:chOff x="845575" y="2563700"/>
            <a:chExt cx="92400" cy="411825"/>
          </a:xfrm>
        </p:grpSpPr>
        <p:cxnSp>
          <p:nvCxnSpPr>
            <p:cNvPr id="30" name="Google Shape;296;p28">
              <a:extLst>
                <a:ext uri="{FF2B5EF4-FFF2-40B4-BE49-F238E27FC236}">
                  <a16:creationId xmlns:a16="http://schemas.microsoft.com/office/drawing/2014/main" id="{47D57757-DD05-319C-0037-DAC6FF54DFA1}"/>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31" name="Google Shape;297;p28">
              <a:extLst>
                <a:ext uri="{FF2B5EF4-FFF2-40B4-BE49-F238E27FC236}">
                  <a16:creationId xmlns:a16="http://schemas.microsoft.com/office/drawing/2014/main" id="{FA016329-F512-5359-3287-B3E6B4F5B422}"/>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grpSp>
        <p:nvGrpSpPr>
          <p:cNvPr id="32" name="Google Shape;298;p28">
            <a:extLst>
              <a:ext uri="{FF2B5EF4-FFF2-40B4-BE49-F238E27FC236}">
                <a16:creationId xmlns:a16="http://schemas.microsoft.com/office/drawing/2014/main" id="{17707856-8097-3383-B246-A924C03FA5B8}"/>
              </a:ext>
            </a:extLst>
          </p:cNvPr>
          <p:cNvGrpSpPr/>
          <p:nvPr/>
        </p:nvGrpSpPr>
        <p:grpSpPr>
          <a:xfrm rot="10800000">
            <a:off x="6501011" y="4224016"/>
            <a:ext cx="123200" cy="549100"/>
            <a:chOff x="2070100" y="2563700"/>
            <a:chExt cx="92400" cy="411825"/>
          </a:xfrm>
        </p:grpSpPr>
        <p:cxnSp>
          <p:nvCxnSpPr>
            <p:cNvPr id="33" name="Google Shape;299;p28">
              <a:extLst>
                <a:ext uri="{FF2B5EF4-FFF2-40B4-BE49-F238E27FC236}">
                  <a16:creationId xmlns:a16="http://schemas.microsoft.com/office/drawing/2014/main" id="{7639EA2D-E18C-A79E-AE01-8C91EA2A236D}"/>
                </a:ext>
              </a:extLst>
            </p:cNvPr>
            <p:cNvCxnSpPr/>
            <p:nvPr/>
          </p:nvCxnSpPr>
          <p:spPr>
            <a:xfrm>
              <a:off x="2116300"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34" name="Google Shape;300;p28">
              <a:extLst>
                <a:ext uri="{FF2B5EF4-FFF2-40B4-BE49-F238E27FC236}">
                  <a16:creationId xmlns:a16="http://schemas.microsoft.com/office/drawing/2014/main" id="{A5E4A713-44E7-2373-3106-261F14B1DF78}"/>
                </a:ext>
              </a:extLst>
            </p:cNvPr>
            <p:cNvSpPr/>
            <p:nvPr/>
          </p:nvSpPr>
          <p:spPr>
            <a:xfrm>
              <a:off x="2070100"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grpSp>
        <p:nvGrpSpPr>
          <p:cNvPr id="35" name="Google Shape;301;p28">
            <a:extLst>
              <a:ext uri="{FF2B5EF4-FFF2-40B4-BE49-F238E27FC236}">
                <a16:creationId xmlns:a16="http://schemas.microsoft.com/office/drawing/2014/main" id="{05D90F25-DCFE-3FFF-D803-5573767C688D}"/>
              </a:ext>
            </a:extLst>
          </p:cNvPr>
          <p:cNvGrpSpPr/>
          <p:nvPr/>
        </p:nvGrpSpPr>
        <p:grpSpPr>
          <a:xfrm>
            <a:off x="8195154" y="3608352"/>
            <a:ext cx="123200" cy="549100"/>
            <a:chOff x="845575" y="2563700"/>
            <a:chExt cx="92400" cy="411825"/>
          </a:xfrm>
        </p:grpSpPr>
        <p:cxnSp>
          <p:nvCxnSpPr>
            <p:cNvPr id="36" name="Google Shape;302;p28">
              <a:extLst>
                <a:ext uri="{FF2B5EF4-FFF2-40B4-BE49-F238E27FC236}">
                  <a16:creationId xmlns:a16="http://schemas.microsoft.com/office/drawing/2014/main" id="{E8F982DA-78A6-FE91-45EA-036FEB693945}"/>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37" name="Google Shape;303;p28">
              <a:extLst>
                <a:ext uri="{FF2B5EF4-FFF2-40B4-BE49-F238E27FC236}">
                  <a16:creationId xmlns:a16="http://schemas.microsoft.com/office/drawing/2014/main" id="{0FC2C50D-3C0A-A432-A1AB-CD32B0EF771B}"/>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sp>
        <p:nvSpPr>
          <p:cNvPr id="39" name="Google Shape;274;p28">
            <a:extLst>
              <a:ext uri="{FF2B5EF4-FFF2-40B4-BE49-F238E27FC236}">
                <a16:creationId xmlns:a16="http://schemas.microsoft.com/office/drawing/2014/main" id="{C69E4475-9D7D-2497-9782-1AAC6B594223}"/>
              </a:ext>
            </a:extLst>
          </p:cNvPr>
          <p:cNvSpPr txBox="1">
            <a:spLocks/>
          </p:cNvSpPr>
          <p:nvPr/>
        </p:nvSpPr>
        <p:spPr>
          <a:xfrm>
            <a:off x="6006154" y="4875051"/>
            <a:ext cx="2953200" cy="30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President’s Budget Conferences</a:t>
            </a:r>
          </a:p>
        </p:txBody>
      </p:sp>
      <p:sp>
        <p:nvSpPr>
          <p:cNvPr id="40" name="Google Shape;274;p28">
            <a:extLst>
              <a:ext uri="{FF2B5EF4-FFF2-40B4-BE49-F238E27FC236}">
                <a16:creationId xmlns:a16="http://schemas.microsoft.com/office/drawing/2014/main" id="{D2E0FD57-9E57-6E0E-3454-42E859CB7F56}"/>
              </a:ext>
            </a:extLst>
          </p:cNvPr>
          <p:cNvSpPr txBox="1">
            <a:spLocks/>
          </p:cNvSpPr>
          <p:nvPr/>
        </p:nvSpPr>
        <p:spPr>
          <a:xfrm>
            <a:off x="4220534" y="2360314"/>
            <a:ext cx="3399028" cy="30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Budget Resources Sent To Campuses</a:t>
            </a:r>
          </a:p>
          <a:p>
            <a:pPr>
              <a:spcAft>
                <a:spcPts val="2133"/>
              </a:spcAft>
            </a:pPr>
            <a:endParaRPr lang="en-GB" sz="1067" b="1" spc="133" dirty="0">
              <a:latin typeface="BentonSans Regular" panose="02000503000000020004" pitchFamily="2" charset="77"/>
            </a:endParaRPr>
          </a:p>
        </p:txBody>
      </p:sp>
      <p:sp>
        <p:nvSpPr>
          <p:cNvPr id="41" name="Google Shape;274;p28">
            <a:extLst>
              <a:ext uri="{FF2B5EF4-FFF2-40B4-BE49-F238E27FC236}">
                <a16:creationId xmlns:a16="http://schemas.microsoft.com/office/drawing/2014/main" id="{0FC5C762-065E-3FB1-2F52-AC3D255F2198}"/>
              </a:ext>
            </a:extLst>
          </p:cNvPr>
          <p:cNvSpPr txBox="1">
            <a:spLocks/>
          </p:cNvSpPr>
          <p:nvPr/>
        </p:nvSpPr>
        <p:spPr>
          <a:xfrm>
            <a:off x="7616350" y="2331330"/>
            <a:ext cx="2953200"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Budget Construction </a:t>
            </a:r>
          </a:p>
        </p:txBody>
      </p:sp>
      <p:sp>
        <p:nvSpPr>
          <p:cNvPr id="42" name="Google Shape;287;p28">
            <a:extLst>
              <a:ext uri="{FF2B5EF4-FFF2-40B4-BE49-F238E27FC236}">
                <a16:creationId xmlns:a16="http://schemas.microsoft.com/office/drawing/2014/main" id="{9C4F821B-544A-9071-3D71-E6738F8245A0}"/>
              </a:ext>
            </a:extLst>
          </p:cNvPr>
          <p:cNvSpPr txBox="1">
            <a:spLocks/>
          </p:cNvSpPr>
          <p:nvPr/>
        </p:nvSpPr>
        <p:spPr>
          <a:xfrm>
            <a:off x="7616350" y="2612594"/>
            <a:ext cx="3737450" cy="7340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1000" dirty="0">
                <a:latin typeface="BentonSans Book" panose="02000503000000020004" pitchFamily="2" charset="77"/>
              </a:rPr>
              <a:t>March through April, campuses enter their formal budget submission in the budget construction environment. Budget requests are prepared at the unit-level, reviewed at the campus-level, then consolidated by UBO.  </a:t>
            </a:r>
          </a:p>
          <a:p>
            <a:pPr marL="0" indent="0">
              <a:lnSpc>
                <a:spcPct val="100000"/>
              </a:lnSpc>
              <a:spcAft>
                <a:spcPts val="2133"/>
              </a:spcAft>
              <a:buNone/>
            </a:pPr>
            <a:r>
              <a:rPr lang="en-GB" sz="933" dirty="0">
                <a:highlight>
                  <a:srgbClr val="FFFF00"/>
                </a:highlight>
                <a:latin typeface="BentonSans Book" panose="02000503000000020004" pitchFamily="2" charset="77"/>
              </a:rPr>
              <a:t> </a:t>
            </a:r>
          </a:p>
        </p:txBody>
      </p:sp>
      <p:pic>
        <p:nvPicPr>
          <p:cNvPr id="43" name="Google Shape;288;p28">
            <a:extLst>
              <a:ext uri="{FF2B5EF4-FFF2-40B4-BE49-F238E27FC236}">
                <a16:creationId xmlns:a16="http://schemas.microsoft.com/office/drawing/2014/main" id="{956E3CED-7943-577E-64E0-F6DE9A24FFA8}"/>
              </a:ext>
            </a:extLst>
          </p:cNvPr>
          <p:cNvPicPr preferRelativeResize="0"/>
          <p:nvPr/>
        </p:nvPicPr>
        <p:blipFill rotWithShape="1">
          <a:blip r:embed="rId3">
            <a:alphaModFix/>
          </a:blip>
          <a:srcRect t="38253" b="60506"/>
          <a:stretch/>
        </p:blipFill>
        <p:spPr>
          <a:xfrm>
            <a:off x="701459" y="4157422"/>
            <a:ext cx="11351653" cy="93888"/>
          </a:xfrm>
          <a:prstGeom prst="rect">
            <a:avLst/>
          </a:prstGeom>
          <a:noFill/>
          <a:ln>
            <a:noFill/>
          </a:ln>
        </p:spPr>
      </p:pic>
      <p:sp>
        <p:nvSpPr>
          <p:cNvPr id="9" name="Google Shape;275;p28">
            <a:extLst>
              <a:ext uri="{FF2B5EF4-FFF2-40B4-BE49-F238E27FC236}">
                <a16:creationId xmlns:a16="http://schemas.microsoft.com/office/drawing/2014/main" id="{6FBB72C6-109D-A235-8D0C-A8141199B16E}"/>
              </a:ext>
            </a:extLst>
          </p:cNvPr>
          <p:cNvSpPr txBox="1">
            <a:spLocks/>
          </p:cNvSpPr>
          <p:nvPr/>
        </p:nvSpPr>
        <p:spPr>
          <a:xfrm>
            <a:off x="5987305" y="5116081"/>
            <a:ext cx="2953200" cy="81358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1000" dirty="0">
                <a:latin typeface="BentonSans Book" panose="02000503000000020004" pitchFamily="2" charset="77"/>
              </a:rPr>
              <a:t>Campuses meet with President to provide an overview of their budget and commitment request(s).</a:t>
            </a:r>
          </a:p>
        </p:txBody>
      </p:sp>
      <p:sp>
        <p:nvSpPr>
          <p:cNvPr id="11" name="Google Shape;276;p28">
            <a:extLst>
              <a:ext uri="{FF2B5EF4-FFF2-40B4-BE49-F238E27FC236}">
                <a16:creationId xmlns:a16="http://schemas.microsoft.com/office/drawing/2014/main" id="{2D2F8CEE-FC55-F361-B93B-B56E8203EDB9}"/>
              </a:ext>
            </a:extLst>
          </p:cNvPr>
          <p:cNvSpPr txBox="1"/>
          <p:nvPr/>
        </p:nvSpPr>
        <p:spPr>
          <a:xfrm>
            <a:off x="636719" y="4262841"/>
            <a:ext cx="1574045" cy="479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October 2024</a:t>
            </a:r>
            <a:endParaRPr sz="1450" b="1" dirty="0">
              <a:latin typeface="BentonSans Regular" panose="02000503000000020004" pitchFamily="2" charset="77"/>
              <a:ea typeface="Lato"/>
              <a:cs typeface="Lato"/>
              <a:sym typeface="Lato"/>
            </a:endParaRPr>
          </a:p>
        </p:txBody>
      </p:sp>
      <p:sp>
        <p:nvSpPr>
          <p:cNvPr id="50" name="Google Shape;274;p28">
            <a:extLst>
              <a:ext uri="{FF2B5EF4-FFF2-40B4-BE49-F238E27FC236}">
                <a16:creationId xmlns:a16="http://schemas.microsoft.com/office/drawing/2014/main" id="{20C2BE18-90AB-21A4-714A-1E7F03D100B5}"/>
              </a:ext>
            </a:extLst>
          </p:cNvPr>
          <p:cNvSpPr txBox="1">
            <a:spLocks/>
          </p:cNvSpPr>
          <p:nvPr/>
        </p:nvSpPr>
        <p:spPr>
          <a:xfrm>
            <a:off x="9611509" y="4703557"/>
            <a:ext cx="2580491"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Budget Presentations &amp; Approval of Budget</a:t>
            </a:r>
          </a:p>
        </p:txBody>
      </p:sp>
      <p:sp>
        <p:nvSpPr>
          <p:cNvPr id="51" name="Google Shape;287;p28">
            <a:extLst>
              <a:ext uri="{FF2B5EF4-FFF2-40B4-BE49-F238E27FC236}">
                <a16:creationId xmlns:a16="http://schemas.microsoft.com/office/drawing/2014/main" id="{74933F9A-B38F-00C5-7E5F-52A9179EE476}"/>
              </a:ext>
            </a:extLst>
          </p:cNvPr>
          <p:cNvSpPr txBox="1">
            <a:spLocks/>
          </p:cNvSpPr>
          <p:nvPr/>
        </p:nvSpPr>
        <p:spPr>
          <a:xfrm>
            <a:off x="9611509" y="5107092"/>
            <a:ext cx="2580491" cy="65082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1000" dirty="0">
                <a:latin typeface="BentonSans Book" panose="02000503000000020004" pitchFamily="2" charset="77"/>
              </a:rPr>
              <a:t>In June, the formal budget request is presented to the Board of Trustees for review and approval. Following, the official budget is circulated.</a:t>
            </a:r>
          </a:p>
        </p:txBody>
      </p:sp>
      <p:sp>
        <p:nvSpPr>
          <p:cNvPr id="52" name="Google Shape;285;p28">
            <a:extLst>
              <a:ext uri="{FF2B5EF4-FFF2-40B4-BE49-F238E27FC236}">
                <a16:creationId xmlns:a16="http://schemas.microsoft.com/office/drawing/2014/main" id="{F241B7EF-2042-B4BF-B253-6B2C48166471}"/>
              </a:ext>
            </a:extLst>
          </p:cNvPr>
          <p:cNvSpPr txBox="1"/>
          <p:nvPr/>
        </p:nvSpPr>
        <p:spPr>
          <a:xfrm>
            <a:off x="9463061" y="3616317"/>
            <a:ext cx="1444749" cy="495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June 2025</a:t>
            </a:r>
            <a:endParaRPr sz="1450" b="1" dirty="0">
              <a:latin typeface="BentonSans Regular" panose="02000503000000020004" pitchFamily="2" charset="77"/>
              <a:ea typeface="Lato"/>
              <a:cs typeface="Lato"/>
              <a:sym typeface="Lato"/>
            </a:endParaRPr>
          </a:p>
        </p:txBody>
      </p:sp>
      <p:sp>
        <p:nvSpPr>
          <p:cNvPr id="47" name="Google Shape;274;p28">
            <a:extLst>
              <a:ext uri="{FF2B5EF4-FFF2-40B4-BE49-F238E27FC236}">
                <a16:creationId xmlns:a16="http://schemas.microsoft.com/office/drawing/2014/main" id="{AC8374EE-B860-60F1-D59C-839BE219B704}"/>
              </a:ext>
            </a:extLst>
          </p:cNvPr>
          <p:cNvSpPr txBox="1">
            <a:spLocks/>
          </p:cNvSpPr>
          <p:nvPr/>
        </p:nvSpPr>
        <p:spPr>
          <a:xfrm>
            <a:off x="2437644" y="4868830"/>
            <a:ext cx="2953200" cy="30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Campus Budget Planning</a:t>
            </a:r>
          </a:p>
        </p:txBody>
      </p:sp>
      <p:sp>
        <p:nvSpPr>
          <p:cNvPr id="48" name="Google Shape;281;p28">
            <a:extLst>
              <a:ext uri="{FF2B5EF4-FFF2-40B4-BE49-F238E27FC236}">
                <a16:creationId xmlns:a16="http://schemas.microsoft.com/office/drawing/2014/main" id="{20E4ED19-763F-6311-591D-332FC737CE26}"/>
              </a:ext>
            </a:extLst>
          </p:cNvPr>
          <p:cNvSpPr txBox="1">
            <a:spLocks/>
          </p:cNvSpPr>
          <p:nvPr/>
        </p:nvSpPr>
        <p:spPr>
          <a:xfrm>
            <a:off x="2437643" y="5121342"/>
            <a:ext cx="3138403" cy="7340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1000" dirty="0">
                <a:latin typeface="BentonSans Book" panose="02000503000000020004" pitchFamily="2" charset="77"/>
              </a:rPr>
              <a:t>In November campuses begin to utilize various UBO budget development tools for projections and modeling. Concurrently, the campuses share an internal budget calendar and guidelines with units to assist in unit-level budget development</a:t>
            </a:r>
            <a:r>
              <a:rPr lang="en-GB" sz="933" dirty="0">
                <a:latin typeface="BentonSans Book" panose="02000503000000020004" pitchFamily="2" charset="77"/>
              </a:rPr>
              <a:t>.</a:t>
            </a:r>
          </a:p>
        </p:txBody>
      </p:sp>
      <p:sp>
        <p:nvSpPr>
          <p:cNvPr id="49" name="Google Shape;275;p28">
            <a:extLst>
              <a:ext uri="{FF2B5EF4-FFF2-40B4-BE49-F238E27FC236}">
                <a16:creationId xmlns:a16="http://schemas.microsoft.com/office/drawing/2014/main" id="{5E6727CA-6F52-2210-EC53-8F71838BC2C7}"/>
              </a:ext>
            </a:extLst>
          </p:cNvPr>
          <p:cNvSpPr txBox="1">
            <a:spLocks/>
          </p:cNvSpPr>
          <p:nvPr/>
        </p:nvSpPr>
        <p:spPr>
          <a:xfrm>
            <a:off x="4228619" y="2615144"/>
            <a:ext cx="3163163" cy="1075346"/>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1000" dirty="0">
                <a:latin typeface="BentonSans Book" panose="02000503000000020004" pitchFamily="2" charset="77"/>
              </a:rPr>
              <a:t>UBO shares resources with the campuses for planning purposes including but not limited to budget instructions, the draft salary policy for the new fiscal year, and benefit rates.</a:t>
            </a:r>
          </a:p>
        </p:txBody>
      </p:sp>
      <p:sp>
        <p:nvSpPr>
          <p:cNvPr id="8" name="TextBox 7">
            <a:extLst>
              <a:ext uri="{FF2B5EF4-FFF2-40B4-BE49-F238E27FC236}">
                <a16:creationId xmlns:a16="http://schemas.microsoft.com/office/drawing/2014/main" id="{6EAC58D9-4227-4D28-ABE8-BBB46F34C9D5}"/>
              </a:ext>
            </a:extLst>
          </p:cNvPr>
          <p:cNvSpPr txBox="1"/>
          <p:nvPr/>
        </p:nvSpPr>
        <p:spPr>
          <a:xfrm>
            <a:off x="8892306" y="211944"/>
            <a:ext cx="3354489" cy="553998"/>
          </a:xfrm>
          <a:prstGeom prst="rect">
            <a:avLst/>
          </a:prstGeom>
          <a:noFill/>
        </p:spPr>
        <p:txBody>
          <a:bodyPr wrap="square" rtlCol="0">
            <a:spAutoFit/>
          </a:bodyPr>
          <a:lstStyle/>
          <a:p>
            <a:r>
              <a:rPr lang="en-US" dirty="0">
                <a:latin typeface="BentonSans Regular" panose="02000503000000020004" pitchFamily="50" charset="0"/>
              </a:rPr>
              <a:t>*</a:t>
            </a:r>
            <a:r>
              <a:rPr lang="en-US" i="1" dirty="0">
                <a:latin typeface="BentonSans Regular" panose="02000503000000020004" pitchFamily="50" charset="0"/>
              </a:rPr>
              <a:t>Non-Budget Session Year</a:t>
            </a:r>
          </a:p>
          <a:p>
            <a:r>
              <a:rPr lang="en-US" sz="1200" i="1" dirty="0">
                <a:latin typeface="BentonSans Regular" panose="02000503000000020004" pitchFamily="50" charset="0"/>
              </a:rPr>
              <a:t>* Occurs Annually </a:t>
            </a:r>
          </a:p>
        </p:txBody>
      </p:sp>
      <p:grpSp>
        <p:nvGrpSpPr>
          <p:cNvPr id="20" name="Google Shape;298;p28">
            <a:extLst>
              <a:ext uri="{FF2B5EF4-FFF2-40B4-BE49-F238E27FC236}">
                <a16:creationId xmlns:a16="http://schemas.microsoft.com/office/drawing/2014/main" id="{71534D12-AC3C-AD84-5E30-B20133336F2E}"/>
              </a:ext>
            </a:extLst>
          </p:cNvPr>
          <p:cNvGrpSpPr/>
          <p:nvPr/>
        </p:nvGrpSpPr>
        <p:grpSpPr>
          <a:xfrm rot="10800000">
            <a:off x="10019518" y="4233046"/>
            <a:ext cx="123200" cy="549100"/>
            <a:chOff x="2070100" y="2563700"/>
            <a:chExt cx="92400" cy="411825"/>
          </a:xfrm>
        </p:grpSpPr>
        <p:cxnSp>
          <p:nvCxnSpPr>
            <p:cNvPr id="53" name="Google Shape;299;p28">
              <a:extLst>
                <a:ext uri="{FF2B5EF4-FFF2-40B4-BE49-F238E27FC236}">
                  <a16:creationId xmlns:a16="http://schemas.microsoft.com/office/drawing/2014/main" id="{2F20D295-3DCB-93D0-8D95-DB0BB6D159EB}"/>
                </a:ext>
              </a:extLst>
            </p:cNvPr>
            <p:cNvCxnSpPr/>
            <p:nvPr/>
          </p:nvCxnSpPr>
          <p:spPr>
            <a:xfrm>
              <a:off x="2116300"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54" name="Google Shape;300;p28">
              <a:extLst>
                <a:ext uri="{FF2B5EF4-FFF2-40B4-BE49-F238E27FC236}">
                  <a16:creationId xmlns:a16="http://schemas.microsoft.com/office/drawing/2014/main" id="{BB824BF4-FA2F-BE6D-2D0D-B830C59F048C}"/>
                </a:ext>
              </a:extLst>
            </p:cNvPr>
            <p:cNvSpPr/>
            <p:nvPr/>
          </p:nvSpPr>
          <p:spPr>
            <a:xfrm>
              <a:off x="2070100"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spTree>
    <p:extLst>
      <p:ext uri="{BB962C8B-B14F-4D97-AF65-F5344CB8AC3E}">
        <p14:creationId xmlns:p14="http://schemas.microsoft.com/office/powerpoint/2010/main" val="2894134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7D799E18-C0C1-CE61-953B-86932BBFF5AE}"/>
              </a:ext>
            </a:extLst>
          </p:cNvPr>
          <p:cNvSpPr/>
          <p:nvPr/>
        </p:nvSpPr>
        <p:spPr>
          <a:xfrm>
            <a:off x="8487675" y="183429"/>
            <a:ext cx="3581400" cy="115520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25B6BADD-CBF4-DAF0-EC7A-F86D9336AF3F}"/>
              </a:ext>
            </a:extLst>
          </p:cNvPr>
          <p:cNvSpPr>
            <a:spLocks noGrp="1"/>
          </p:cNvSpPr>
          <p:nvPr>
            <p:ph type="sldNum" sz="quarter" idx="11"/>
          </p:nvPr>
        </p:nvSpPr>
        <p:spPr/>
        <p:txBody>
          <a:bodyPr/>
          <a:lstStyle/>
          <a:p>
            <a:fld id="{112FDE2C-9A70-49E8-BFD9-F83E6F5AC7FD}" type="slidenum">
              <a:rPr lang="en-US" smtClean="0"/>
              <a:t>7</a:t>
            </a:fld>
            <a:endParaRPr lang="en-US" dirty="0"/>
          </a:p>
        </p:txBody>
      </p:sp>
      <p:sp>
        <p:nvSpPr>
          <p:cNvPr id="7" name="Google Shape;27;p4">
            <a:extLst>
              <a:ext uri="{FF2B5EF4-FFF2-40B4-BE49-F238E27FC236}">
                <a16:creationId xmlns:a16="http://schemas.microsoft.com/office/drawing/2014/main" id="{C4313238-8C13-562E-5FE6-08DFC191C5EA}"/>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pic>
        <p:nvPicPr>
          <p:cNvPr id="19" name="Picture 18">
            <a:extLst>
              <a:ext uri="{FF2B5EF4-FFF2-40B4-BE49-F238E27FC236}">
                <a16:creationId xmlns:a16="http://schemas.microsoft.com/office/drawing/2014/main" id="{B0431198-486E-C65A-308A-9457A30F1F62}"/>
              </a:ext>
            </a:extLst>
          </p:cNvPr>
          <p:cNvPicPr>
            <a:picLocks noChangeAspect="1"/>
          </p:cNvPicPr>
          <p:nvPr/>
        </p:nvPicPr>
        <p:blipFill>
          <a:blip r:embed="rId2"/>
          <a:stretch>
            <a:fillRect/>
          </a:stretch>
        </p:blipFill>
        <p:spPr>
          <a:xfrm>
            <a:off x="701459" y="0"/>
            <a:ext cx="3880989" cy="1476103"/>
          </a:xfrm>
          <a:prstGeom prst="rect">
            <a:avLst/>
          </a:prstGeom>
        </p:spPr>
      </p:pic>
      <p:sp>
        <p:nvSpPr>
          <p:cNvPr id="2" name="Google Shape;27;p4">
            <a:extLst>
              <a:ext uri="{FF2B5EF4-FFF2-40B4-BE49-F238E27FC236}">
                <a16:creationId xmlns:a16="http://schemas.microsoft.com/office/drawing/2014/main" id="{1407FB1C-C0C9-12E2-D209-635D07851F93}"/>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3" name="Google Shape;159;p22">
            <a:extLst>
              <a:ext uri="{FF2B5EF4-FFF2-40B4-BE49-F238E27FC236}">
                <a16:creationId xmlns:a16="http://schemas.microsoft.com/office/drawing/2014/main" id="{FE777366-B28B-66AE-DD08-9BBEA6D9A830}"/>
              </a:ext>
            </a:extLst>
          </p:cNvPr>
          <p:cNvSpPr txBox="1">
            <a:spLocks/>
          </p:cNvSpPr>
          <p:nvPr/>
        </p:nvSpPr>
        <p:spPr>
          <a:xfrm>
            <a:off x="725991" y="1725449"/>
            <a:ext cx="8071514"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FY26-27 Budget Construction Timeline</a:t>
            </a:r>
          </a:p>
          <a:p>
            <a:endParaRPr lang="en-GB" sz="3467" dirty="0">
              <a:solidFill>
                <a:srgbClr val="990000"/>
              </a:solidFill>
              <a:latin typeface="Georgia" panose="02040502050405020303" pitchFamily="18" charset="0"/>
            </a:endParaRPr>
          </a:p>
          <a:p>
            <a:endParaRPr lang="en-GB" sz="3467" dirty="0">
              <a:solidFill>
                <a:srgbClr val="990000"/>
              </a:solidFill>
              <a:latin typeface="Georgia" panose="02040502050405020303" pitchFamily="18" charset="0"/>
            </a:endParaRPr>
          </a:p>
          <a:p>
            <a:endParaRPr lang="en-GB" sz="3467" dirty="0">
              <a:solidFill>
                <a:srgbClr val="990000"/>
              </a:solidFill>
              <a:latin typeface="Georgia" panose="02040502050405020303" pitchFamily="18" charset="0"/>
            </a:endParaRPr>
          </a:p>
        </p:txBody>
      </p:sp>
      <p:sp>
        <p:nvSpPr>
          <p:cNvPr id="4" name="Google Shape;274;p28">
            <a:extLst>
              <a:ext uri="{FF2B5EF4-FFF2-40B4-BE49-F238E27FC236}">
                <a16:creationId xmlns:a16="http://schemas.microsoft.com/office/drawing/2014/main" id="{F9AC835B-5252-0DD4-D48B-7E6955542970}"/>
              </a:ext>
            </a:extLst>
          </p:cNvPr>
          <p:cNvSpPr txBox="1">
            <a:spLocks/>
          </p:cNvSpPr>
          <p:nvPr/>
        </p:nvSpPr>
        <p:spPr>
          <a:xfrm>
            <a:off x="701459" y="2366713"/>
            <a:ext cx="3651110" cy="30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Operating Appropriation(s) and Capital Request Development</a:t>
            </a:r>
          </a:p>
          <a:p>
            <a:pPr>
              <a:spcAft>
                <a:spcPts val="2133"/>
              </a:spcAft>
            </a:pPr>
            <a:endParaRPr lang="en-GB" sz="1067" b="1" spc="133" dirty="0">
              <a:latin typeface="BentonSans Regular" panose="02000503000000020004" pitchFamily="2" charset="77"/>
            </a:endParaRPr>
          </a:p>
        </p:txBody>
      </p:sp>
      <p:sp>
        <p:nvSpPr>
          <p:cNvPr id="6" name="Google Shape;275;p28">
            <a:extLst>
              <a:ext uri="{FF2B5EF4-FFF2-40B4-BE49-F238E27FC236}">
                <a16:creationId xmlns:a16="http://schemas.microsoft.com/office/drawing/2014/main" id="{48E08E17-946B-C81C-5B4E-20B71C2A85DE}"/>
              </a:ext>
            </a:extLst>
          </p:cNvPr>
          <p:cNvSpPr txBox="1">
            <a:spLocks/>
          </p:cNvSpPr>
          <p:nvPr/>
        </p:nvSpPr>
        <p:spPr>
          <a:xfrm>
            <a:off x="664067" y="2736739"/>
            <a:ext cx="3551149" cy="887665"/>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US" sz="930" dirty="0">
                <a:effectLst/>
                <a:latin typeface="BentonSans Book" panose="02000404020000020004" pitchFamily="2" charset="0"/>
              </a:rPr>
              <a:t>UBO begins the construction of the state operating appropriation and capital request. The request consists of performance funding data, special line items, and capital projects.</a:t>
            </a:r>
            <a:endParaRPr lang="en-GB" sz="933" dirty="0">
              <a:latin typeface="BentonSans Book" panose="02000503000000020004" pitchFamily="2" charset="77"/>
            </a:endParaRPr>
          </a:p>
        </p:txBody>
      </p:sp>
      <p:sp>
        <p:nvSpPr>
          <p:cNvPr id="17" name="Google Shape;276;p28">
            <a:extLst>
              <a:ext uri="{FF2B5EF4-FFF2-40B4-BE49-F238E27FC236}">
                <a16:creationId xmlns:a16="http://schemas.microsoft.com/office/drawing/2014/main" id="{30B9F897-93FF-8499-6059-EF44D0AF9108}"/>
              </a:ext>
            </a:extLst>
          </p:cNvPr>
          <p:cNvSpPr txBox="1"/>
          <p:nvPr/>
        </p:nvSpPr>
        <p:spPr>
          <a:xfrm>
            <a:off x="1315460" y="3655526"/>
            <a:ext cx="2636865" cy="733999"/>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September 2024</a:t>
            </a:r>
            <a:endParaRPr sz="1600" b="1" dirty="0">
              <a:latin typeface="BentonSans Regular" panose="02000503000000020004" pitchFamily="2" charset="77"/>
              <a:ea typeface="Lato"/>
              <a:cs typeface="Lato"/>
              <a:sym typeface="Lato"/>
            </a:endParaRPr>
          </a:p>
        </p:txBody>
      </p:sp>
      <p:sp>
        <p:nvSpPr>
          <p:cNvPr id="22" name="Google Shape;285;p28">
            <a:extLst>
              <a:ext uri="{FF2B5EF4-FFF2-40B4-BE49-F238E27FC236}">
                <a16:creationId xmlns:a16="http://schemas.microsoft.com/office/drawing/2014/main" id="{79C34F37-E713-39CC-E687-CBC934866F1D}"/>
              </a:ext>
            </a:extLst>
          </p:cNvPr>
          <p:cNvSpPr txBox="1"/>
          <p:nvPr/>
        </p:nvSpPr>
        <p:spPr>
          <a:xfrm>
            <a:off x="3668771" y="4283783"/>
            <a:ext cx="1820863" cy="403418"/>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November 2024</a:t>
            </a:r>
            <a:endParaRPr sz="1450" b="1" dirty="0">
              <a:latin typeface="BentonSans Regular" panose="02000503000000020004" pitchFamily="2" charset="77"/>
              <a:ea typeface="Lato"/>
              <a:cs typeface="Lato"/>
              <a:sym typeface="Lato"/>
            </a:endParaRPr>
          </a:p>
        </p:txBody>
      </p:sp>
      <p:grpSp>
        <p:nvGrpSpPr>
          <p:cNvPr id="23" name="Google Shape;289;p28">
            <a:extLst>
              <a:ext uri="{FF2B5EF4-FFF2-40B4-BE49-F238E27FC236}">
                <a16:creationId xmlns:a16="http://schemas.microsoft.com/office/drawing/2014/main" id="{BDE0043D-36CC-EE4A-93F4-18B7155B9D8F}"/>
              </a:ext>
            </a:extLst>
          </p:cNvPr>
          <p:cNvGrpSpPr/>
          <p:nvPr/>
        </p:nvGrpSpPr>
        <p:grpSpPr>
          <a:xfrm>
            <a:off x="910814" y="3605245"/>
            <a:ext cx="123200" cy="549100"/>
            <a:chOff x="845575" y="2563700"/>
            <a:chExt cx="92400" cy="411825"/>
          </a:xfrm>
        </p:grpSpPr>
        <p:cxnSp>
          <p:nvCxnSpPr>
            <p:cNvPr id="24" name="Google Shape;290;p28">
              <a:extLst>
                <a:ext uri="{FF2B5EF4-FFF2-40B4-BE49-F238E27FC236}">
                  <a16:creationId xmlns:a16="http://schemas.microsoft.com/office/drawing/2014/main" id="{47EF2C61-DA7C-9E4F-4F36-41A97E011B2E}"/>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25" name="Google Shape;291;p28">
              <a:extLst>
                <a:ext uri="{FF2B5EF4-FFF2-40B4-BE49-F238E27FC236}">
                  <a16:creationId xmlns:a16="http://schemas.microsoft.com/office/drawing/2014/main" id="{B3B73831-D887-EE30-F220-FD35F21DF05F}"/>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grpSp>
        <p:nvGrpSpPr>
          <p:cNvPr id="26" name="Google Shape;292;p28">
            <a:extLst>
              <a:ext uri="{FF2B5EF4-FFF2-40B4-BE49-F238E27FC236}">
                <a16:creationId xmlns:a16="http://schemas.microsoft.com/office/drawing/2014/main" id="{FF4EB9FF-027C-E218-725D-6D7F4B21FDA8}"/>
              </a:ext>
            </a:extLst>
          </p:cNvPr>
          <p:cNvGrpSpPr/>
          <p:nvPr/>
        </p:nvGrpSpPr>
        <p:grpSpPr>
          <a:xfrm rot="10800000">
            <a:off x="2259290" y="4234545"/>
            <a:ext cx="123200" cy="549100"/>
            <a:chOff x="2070100" y="2563700"/>
            <a:chExt cx="92400" cy="411825"/>
          </a:xfrm>
        </p:grpSpPr>
        <p:cxnSp>
          <p:nvCxnSpPr>
            <p:cNvPr id="27" name="Google Shape;293;p28">
              <a:extLst>
                <a:ext uri="{FF2B5EF4-FFF2-40B4-BE49-F238E27FC236}">
                  <a16:creationId xmlns:a16="http://schemas.microsoft.com/office/drawing/2014/main" id="{4FBC74E8-FA2E-0970-0046-F4950BE05DF7}"/>
                </a:ext>
              </a:extLst>
            </p:cNvPr>
            <p:cNvCxnSpPr/>
            <p:nvPr/>
          </p:nvCxnSpPr>
          <p:spPr>
            <a:xfrm>
              <a:off x="2116300"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28" name="Google Shape;294;p28">
              <a:extLst>
                <a:ext uri="{FF2B5EF4-FFF2-40B4-BE49-F238E27FC236}">
                  <a16:creationId xmlns:a16="http://schemas.microsoft.com/office/drawing/2014/main" id="{5AAE399B-B6D3-9796-1825-A0545AF5D5E7}"/>
                </a:ext>
              </a:extLst>
            </p:cNvPr>
            <p:cNvSpPr/>
            <p:nvPr/>
          </p:nvSpPr>
          <p:spPr>
            <a:xfrm>
              <a:off x="2070100"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grpSp>
        <p:nvGrpSpPr>
          <p:cNvPr id="35" name="Google Shape;301;p28">
            <a:extLst>
              <a:ext uri="{FF2B5EF4-FFF2-40B4-BE49-F238E27FC236}">
                <a16:creationId xmlns:a16="http://schemas.microsoft.com/office/drawing/2014/main" id="{05D90F25-DCFE-3FFF-D803-5573767C688D}"/>
              </a:ext>
            </a:extLst>
          </p:cNvPr>
          <p:cNvGrpSpPr/>
          <p:nvPr/>
        </p:nvGrpSpPr>
        <p:grpSpPr>
          <a:xfrm>
            <a:off x="4456003" y="3605245"/>
            <a:ext cx="123200" cy="549100"/>
            <a:chOff x="845575" y="2563700"/>
            <a:chExt cx="92400" cy="411825"/>
          </a:xfrm>
        </p:grpSpPr>
        <p:cxnSp>
          <p:nvCxnSpPr>
            <p:cNvPr id="36" name="Google Shape;302;p28">
              <a:extLst>
                <a:ext uri="{FF2B5EF4-FFF2-40B4-BE49-F238E27FC236}">
                  <a16:creationId xmlns:a16="http://schemas.microsoft.com/office/drawing/2014/main" id="{E8F982DA-78A6-FE91-45EA-036FEB693945}"/>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37" name="Google Shape;303;p28">
              <a:extLst>
                <a:ext uri="{FF2B5EF4-FFF2-40B4-BE49-F238E27FC236}">
                  <a16:creationId xmlns:a16="http://schemas.microsoft.com/office/drawing/2014/main" id="{0FC2C50D-3C0A-A432-A1AB-CD32B0EF771B}"/>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sp>
        <p:nvSpPr>
          <p:cNvPr id="41" name="Google Shape;274;p28">
            <a:extLst>
              <a:ext uri="{FF2B5EF4-FFF2-40B4-BE49-F238E27FC236}">
                <a16:creationId xmlns:a16="http://schemas.microsoft.com/office/drawing/2014/main" id="{0FC5C762-065E-3FB1-2F52-AC3D255F2198}"/>
              </a:ext>
            </a:extLst>
          </p:cNvPr>
          <p:cNvSpPr txBox="1">
            <a:spLocks/>
          </p:cNvSpPr>
          <p:nvPr/>
        </p:nvSpPr>
        <p:spPr>
          <a:xfrm>
            <a:off x="4066580" y="2360036"/>
            <a:ext cx="2953200"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Budget Committee Presentation</a:t>
            </a:r>
          </a:p>
        </p:txBody>
      </p:sp>
      <p:sp>
        <p:nvSpPr>
          <p:cNvPr id="42" name="Google Shape;287;p28">
            <a:extLst>
              <a:ext uri="{FF2B5EF4-FFF2-40B4-BE49-F238E27FC236}">
                <a16:creationId xmlns:a16="http://schemas.microsoft.com/office/drawing/2014/main" id="{9C4F821B-544A-9071-3D71-E6738F8245A0}"/>
              </a:ext>
            </a:extLst>
          </p:cNvPr>
          <p:cNvSpPr txBox="1">
            <a:spLocks/>
          </p:cNvSpPr>
          <p:nvPr/>
        </p:nvSpPr>
        <p:spPr>
          <a:xfrm>
            <a:off x="4052047" y="2595387"/>
            <a:ext cx="3200910" cy="79690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933" dirty="0">
                <a:latin typeface="BentonSans Book" panose="02000503000000020004" pitchFamily="2" charset="77"/>
              </a:rPr>
              <a:t>The Commission on Higher Education (CHE) presents their recommendations on the state educational institutions’ budget requests to the State Budget Committee prior to the start of legislative session. IU subsequently presents an overview of the University’s state operating appropriation and capital request.</a:t>
            </a:r>
            <a:endParaRPr lang="en-GB" sz="933" dirty="0">
              <a:highlight>
                <a:srgbClr val="FFFF00"/>
              </a:highlight>
              <a:latin typeface="BentonSans Book" panose="02000503000000020004" pitchFamily="2" charset="77"/>
            </a:endParaRPr>
          </a:p>
        </p:txBody>
      </p:sp>
      <p:pic>
        <p:nvPicPr>
          <p:cNvPr id="43" name="Google Shape;288;p28">
            <a:extLst>
              <a:ext uri="{FF2B5EF4-FFF2-40B4-BE49-F238E27FC236}">
                <a16:creationId xmlns:a16="http://schemas.microsoft.com/office/drawing/2014/main" id="{956E3CED-7943-577E-64E0-F6DE9A24FFA8}"/>
              </a:ext>
            </a:extLst>
          </p:cNvPr>
          <p:cNvPicPr preferRelativeResize="0"/>
          <p:nvPr/>
        </p:nvPicPr>
        <p:blipFill rotWithShape="1">
          <a:blip r:embed="rId3">
            <a:alphaModFix/>
          </a:blip>
          <a:srcRect t="38253" b="60506"/>
          <a:stretch/>
        </p:blipFill>
        <p:spPr>
          <a:xfrm>
            <a:off x="701459" y="4157422"/>
            <a:ext cx="11351653" cy="93888"/>
          </a:xfrm>
          <a:prstGeom prst="rect">
            <a:avLst/>
          </a:prstGeom>
          <a:noFill/>
          <a:ln>
            <a:noFill/>
          </a:ln>
        </p:spPr>
      </p:pic>
      <p:sp>
        <p:nvSpPr>
          <p:cNvPr id="11" name="Google Shape;276;p28">
            <a:extLst>
              <a:ext uri="{FF2B5EF4-FFF2-40B4-BE49-F238E27FC236}">
                <a16:creationId xmlns:a16="http://schemas.microsoft.com/office/drawing/2014/main" id="{2D2F8CEE-FC55-F361-B93B-B56E8203EDB9}"/>
              </a:ext>
            </a:extLst>
          </p:cNvPr>
          <p:cNvSpPr txBox="1"/>
          <p:nvPr/>
        </p:nvSpPr>
        <p:spPr>
          <a:xfrm>
            <a:off x="537374" y="4243439"/>
            <a:ext cx="1594083" cy="479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April-August 2024</a:t>
            </a:r>
            <a:endParaRPr sz="1450" b="1" dirty="0">
              <a:latin typeface="BentonSans Regular" panose="02000503000000020004" pitchFamily="2" charset="77"/>
              <a:ea typeface="Lato"/>
              <a:cs typeface="Lato"/>
              <a:sym typeface="Lato"/>
            </a:endParaRPr>
          </a:p>
        </p:txBody>
      </p:sp>
      <p:grpSp>
        <p:nvGrpSpPr>
          <p:cNvPr id="10" name="Google Shape;298;p28">
            <a:extLst>
              <a:ext uri="{FF2B5EF4-FFF2-40B4-BE49-F238E27FC236}">
                <a16:creationId xmlns:a16="http://schemas.microsoft.com/office/drawing/2014/main" id="{A284878D-5DEC-315C-1ABF-B88DE7E5120C}"/>
              </a:ext>
            </a:extLst>
          </p:cNvPr>
          <p:cNvGrpSpPr/>
          <p:nvPr/>
        </p:nvGrpSpPr>
        <p:grpSpPr>
          <a:xfrm rot="10800000">
            <a:off x="8810697" y="4243439"/>
            <a:ext cx="123200" cy="549100"/>
            <a:chOff x="2070100" y="2563700"/>
            <a:chExt cx="92400" cy="411825"/>
          </a:xfrm>
        </p:grpSpPr>
        <p:cxnSp>
          <p:nvCxnSpPr>
            <p:cNvPr id="12" name="Google Shape;299;p28">
              <a:extLst>
                <a:ext uri="{FF2B5EF4-FFF2-40B4-BE49-F238E27FC236}">
                  <a16:creationId xmlns:a16="http://schemas.microsoft.com/office/drawing/2014/main" id="{14E3AB46-6869-35BC-325F-43AFE319809A}"/>
                </a:ext>
              </a:extLst>
            </p:cNvPr>
            <p:cNvCxnSpPr/>
            <p:nvPr/>
          </p:nvCxnSpPr>
          <p:spPr>
            <a:xfrm>
              <a:off x="2116300"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13" name="Google Shape;300;p28">
              <a:extLst>
                <a:ext uri="{FF2B5EF4-FFF2-40B4-BE49-F238E27FC236}">
                  <a16:creationId xmlns:a16="http://schemas.microsoft.com/office/drawing/2014/main" id="{A5A4DF08-6A9B-EF7D-E41F-A7F8356F74B2}"/>
                </a:ext>
              </a:extLst>
            </p:cNvPr>
            <p:cNvSpPr/>
            <p:nvPr/>
          </p:nvSpPr>
          <p:spPr>
            <a:xfrm>
              <a:off x="2070100"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highlight>
                  <a:srgbClr val="FF0000"/>
                </a:highlight>
              </a:endParaRPr>
            </a:p>
          </p:txBody>
        </p:sp>
      </p:grpSp>
      <p:sp>
        <p:nvSpPr>
          <p:cNvPr id="14" name="Google Shape;274;p28">
            <a:extLst>
              <a:ext uri="{FF2B5EF4-FFF2-40B4-BE49-F238E27FC236}">
                <a16:creationId xmlns:a16="http://schemas.microsoft.com/office/drawing/2014/main" id="{990D0DC5-0974-0C01-59F6-D4529573A61B}"/>
              </a:ext>
            </a:extLst>
          </p:cNvPr>
          <p:cNvSpPr txBox="1">
            <a:spLocks/>
          </p:cNvSpPr>
          <p:nvPr/>
        </p:nvSpPr>
        <p:spPr>
          <a:xfrm>
            <a:off x="7854486" y="4798309"/>
            <a:ext cx="3668975"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Tuition &amp; Fee Rates Setting</a:t>
            </a:r>
          </a:p>
        </p:txBody>
      </p:sp>
      <p:sp>
        <p:nvSpPr>
          <p:cNvPr id="15" name="Google Shape;275;p28">
            <a:extLst>
              <a:ext uri="{FF2B5EF4-FFF2-40B4-BE49-F238E27FC236}">
                <a16:creationId xmlns:a16="http://schemas.microsoft.com/office/drawing/2014/main" id="{30BAB19D-9ADD-2439-F0E1-EA2BA859FE1B}"/>
              </a:ext>
            </a:extLst>
          </p:cNvPr>
          <p:cNvSpPr txBox="1">
            <a:spLocks/>
          </p:cNvSpPr>
          <p:nvPr/>
        </p:nvSpPr>
        <p:spPr>
          <a:xfrm>
            <a:off x="7852676" y="5045401"/>
            <a:ext cx="4339324" cy="1045296"/>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930" dirty="0">
                <a:latin typeface="BentonSans Book" panose="02000503000000020004" pitchFamily="2" charset="77"/>
              </a:rPr>
              <a:t>No later than 30 days after the enactment of the state budget, CHE shall recommend nonbinding tuition and mandatory fee increase targets  for each state educational institution. Within 30 days of CHE’s recommendation on tuition and mandatory fees, IU must hold a public hearing regarding tuition and fee rate increases. Tuition and mandatory fees must be set by the campuses and Board of Trustees within the 60 days after the enactment of the state budget. </a:t>
            </a:r>
            <a:endParaRPr lang="en-GB" sz="930" dirty="0">
              <a:highlight>
                <a:srgbClr val="FFFF00"/>
              </a:highlight>
              <a:latin typeface="BentonSans Book" panose="02000503000000020004" pitchFamily="2" charset="77"/>
            </a:endParaRPr>
          </a:p>
          <a:p>
            <a:pPr marL="0" indent="0">
              <a:lnSpc>
                <a:spcPct val="100000"/>
              </a:lnSpc>
              <a:spcAft>
                <a:spcPts val="2133"/>
              </a:spcAft>
              <a:buNone/>
            </a:pPr>
            <a:endParaRPr lang="en-GB" sz="933" dirty="0">
              <a:highlight>
                <a:srgbClr val="FFFF00"/>
              </a:highlight>
              <a:latin typeface="BentonSans Book" panose="02000503000000020004" pitchFamily="2" charset="77"/>
            </a:endParaRPr>
          </a:p>
        </p:txBody>
      </p:sp>
      <p:sp>
        <p:nvSpPr>
          <p:cNvPr id="16" name="Google Shape;282;p28">
            <a:extLst>
              <a:ext uri="{FF2B5EF4-FFF2-40B4-BE49-F238E27FC236}">
                <a16:creationId xmlns:a16="http://schemas.microsoft.com/office/drawing/2014/main" id="{AAEF3DF5-0E81-2640-598E-B0C42CAB4BEA}"/>
              </a:ext>
            </a:extLst>
          </p:cNvPr>
          <p:cNvSpPr txBox="1"/>
          <p:nvPr/>
        </p:nvSpPr>
        <p:spPr>
          <a:xfrm>
            <a:off x="8294755" y="3647206"/>
            <a:ext cx="1689787" cy="495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May-June 2025</a:t>
            </a:r>
          </a:p>
        </p:txBody>
      </p:sp>
      <p:grpSp>
        <p:nvGrpSpPr>
          <p:cNvPr id="44" name="Google Shape;301;p28">
            <a:extLst>
              <a:ext uri="{FF2B5EF4-FFF2-40B4-BE49-F238E27FC236}">
                <a16:creationId xmlns:a16="http://schemas.microsoft.com/office/drawing/2014/main" id="{51829FE0-7D99-E626-DC00-EE557EF75438}"/>
              </a:ext>
            </a:extLst>
          </p:cNvPr>
          <p:cNvGrpSpPr/>
          <p:nvPr/>
        </p:nvGrpSpPr>
        <p:grpSpPr>
          <a:xfrm>
            <a:off x="10216775" y="3593306"/>
            <a:ext cx="123200" cy="549100"/>
            <a:chOff x="845575" y="2563700"/>
            <a:chExt cx="92400" cy="411825"/>
          </a:xfrm>
        </p:grpSpPr>
        <p:cxnSp>
          <p:nvCxnSpPr>
            <p:cNvPr id="45" name="Google Shape;302;p28">
              <a:extLst>
                <a:ext uri="{FF2B5EF4-FFF2-40B4-BE49-F238E27FC236}">
                  <a16:creationId xmlns:a16="http://schemas.microsoft.com/office/drawing/2014/main" id="{B7397CCC-5C27-2109-26ED-CFDFF1379294}"/>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46" name="Google Shape;303;p28">
              <a:extLst>
                <a:ext uri="{FF2B5EF4-FFF2-40B4-BE49-F238E27FC236}">
                  <a16:creationId xmlns:a16="http://schemas.microsoft.com/office/drawing/2014/main" id="{7EC2028A-159C-C5D0-8059-5F4A013617D2}"/>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sp>
        <p:nvSpPr>
          <p:cNvPr id="50" name="Google Shape;274;p28">
            <a:extLst>
              <a:ext uri="{FF2B5EF4-FFF2-40B4-BE49-F238E27FC236}">
                <a16:creationId xmlns:a16="http://schemas.microsoft.com/office/drawing/2014/main" id="{20C2BE18-90AB-21A4-714A-1E7F03D100B5}"/>
              </a:ext>
            </a:extLst>
          </p:cNvPr>
          <p:cNvSpPr txBox="1">
            <a:spLocks/>
          </p:cNvSpPr>
          <p:nvPr/>
        </p:nvSpPr>
        <p:spPr>
          <a:xfrm>
            <a:off x="9612700" y="2299312"/>
            <a:ext cx="2953200"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Budget Presentations &amp; Approval of Budget</a:t>
            </a:r>
          </a:p>
        </p:txBody>
      </p:sp>
      <p:sp>
        <p:nvSpPr>
          <p:cNvPr id="51" name="Google Shape;287;p28">
            <a:extLst>
              <a:ext uri="{FF2B5EF4-FFF2-40B4-BE49-F238E27FC236}">
                <a16:creationId xmlns:a16="http://schemas.microsoft.com/office/drawing/2014/main" id="{74933F9A-B38F-00C5-7E5F-52A9179EE476}"/>
              </a:ext>
            </a:extLst>
          </p:cNvPr>
          <p:cNvSpPr txBox="1">
            <a:spLocks/>
          </p:cNvSpPr>
          <p:nvPr/>
        </p:nvSpPr>
        <p:spPr>
          <a:xfrm>
            <a:off x="9634179" y="2681667"/>
            <a:ext cx="2557821" cy="915934"/>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933" dirty="0">
                <a:latin typeface="BentonSans Book" panose="02000503000000020004" pitchFamily="2" charset="77"/>
              </a:rPr>
              <a:t>Tuition and mandatory fees are presented to the Board of Trustees for approval along with the final budget request. </a:t>
            </a:r>
          </a:p>
        </p:txBody>
      </p:sp>
      <p:sp>
        <p:nvSpPr>
          <p:cNvPr id="52" name="Google Shape;285;p28">
            <a:extLst>
              <a:ext uri="{FF2B5EF4-FFF2-40B4-BE49-F238E27FC236}">
                <a16:creationId xmlns:a16="http://schemas.microsoft.com/office/drawing/2014/main" id="{F241B7EF-2042-B4BF-B253-6B2C48166471}"/>
              </a:ext>
            </a:extLst>
          </p:cNvPr>
          <p:cNvSpPr txBox="1"/>
          <p:nvPr/>
        </p:nvSpPr>
        <p:spPr>
          <a:xfrm>
            <a:off x="9612700" y="4244754"/>
            <a:ext cx="1741098" cy="495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June 2025</a:t>
            </a:r>
            <a:endParaRPr sz="1450" b="1" dirty="0">
              <a:latin typeface="BentonSans Regular" panose="02000503000000020004" pitchFamily="2" charset="77"/>
              <a:ea typeface="Lato"/>
              <a:cs typeface="Lato"/>
              <a:sym typeface="Lato"/>
            </a:endParaRPr>
          </a:p>
        </p:txBody>
      </p:sp>
      <p:sp>
        <p:nvSpPr>
          <p:cNvPr id="47" name="Google Shape;274;p28">
            <a:extLst>
              <a:ext uri="{FF2B5EF4-FFF2-40B4-BE49-F238E27FC236}">
                <a16:creationId xmlns:a16="http://schemas.microsoft.com/office/drawing/2014/main" id="{AC8374EE-B860-60F1-D59C-839BE219B704}"/>
              </a:ext>
            </a:extLst>
          </p:cNvPr>
          <p:cNvSpPr txBox="1">
            <a:spLocks/>
          </p:cNvSpPr>
          <p:nvPr/>
        </p:nvSpPr>
        <p:spPr>
          <a:xfrm>
            <a:off x="1358905" y="4822582"/>
            <a:ext cx="3266249" cy="30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Presentation to Board of Trustees</a:t>
            </a:r>
          </a:p>
        </p:txBody>
      </p:sp>
      <p:sp>
        <p:nvSpPr>
          <p:cNvPr id="48" name="Google Shape;281;p28">
            <a:extLst>
              <a:ext uri="{FF2B5EF4-FFF2-40B4-BE49-F238E27FC236}">
                <a16:creationId xmlns:a16="http://schemas.microsoft.com/office/drawing/2014/main" id="{20E4ED19-763F-6311-591D-332FC737CE26}"/>
              </a:ext>
            </a:extLst>
          </p:cNvPr>
          <p:cNvSpPr txBox="1">
            <a:spLocks/>
          </p:cNvSpPr>
          <p:nvPr/>
        </p:nvSpPr>
        <p:spPr>
          <a:xfrm>
            <a:off x="1335783" y="5076333"/>
            <a:ext cx="3463179" cy="7340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930" dirty="0">
                <a:latin typeface="BentonSans Book" panose="02000503000000020004" pitchFamily="2" charset="77"/>
              </a:rPr>
              <a:t>UBO in coordination with Capital Planning and Faculties presents the University state operating appropriation and capital request along with the ten-year capital project plan. </a:t>
            </a:r>
            <a:endParaRPr lang="en-GB" sz="930" dirty="0">
              <a:highlight>
                <a:srgbClr val="FFFF00"/>
              </a:highlight>
              <a:latin typeface="BentonSans Book" panose="02000503000000020004" pitchFamily="2" charset="77"/>
            </a:endParaRPr>
          </a:p>
        </p:txBody>
      </p:sp>
      <p:sp>
        <p:nvSpPr>
          <p:cNvPr id="8" name="TextBox 7">
            <a:extLst>
              <a:ext uri="{FF2B5EF4-FFF2-40B4-BE49-F238E27FC236}">
                <a16:creationId xmlns:a16="http://schemas.microsoft.com/office/drawing/2014/main" id="{6EAC58D9-4227-4D28-ABE8-BBB46F34C9D5}"/>
              </a:ext>
            </a:extLst>
          </p:cNvPr>
          <p:cNvSpPr txBox="1"/>
          <p:nvPr/>
        </p:nvSpPr>
        <p:spPr>
          <a:xfrm>
            <a:off x="8487675" y="265588"/>
            <a:ext cx="3704325" cy="923330"/>
          </a:xfrm>
          <a:prstGeom prst="rect">
            <a:avLst/>
          </a:prstGeom>
          <a:noFill/>
        </p:spPr>
        <p:txBody>
          <a:bodyPr wrap="square" rtlCol="0">
            <a:spAutoFit/>
          </a:bodyPr>
          <a:lstStyle/>
          <a:p>
            <a:r>
              <a:rPr lang="en-US" i="1" dirty="0">
                <a:latin typeface="BentonSans Regular" panose="02000503000000020004" pitchFamily="50" charset="0"/>
              </a:rPr>
              <a:t>*Budget Session Year </a:t>
            </a:r>
          </a:p>
          <a:p>
            <a:r>
              <a:rPr lang="en-US" sz="1200" dirty="0">
                <a:latin typeface="BentonSans Regular" panose="02000503000000020004" pitchFamily="50" charset="0"/>
              </a:rPr>
              <a:t>*Occurs Biennially (odd-numbered years)</a:t>
            </a:r>
          </a:p>
          <a:p>
            <a:r>
              <a:rPr lang="en-US" sz="1200" i="1" dirty="0">
                <a:latin typeface="BentonSans Regular" panose="02000503000000020004" pitchFamily="50" charset="0"/>
              </a:rPr>
              <a:t>*Timeline runs concurrently with non-budget      session year dates &amp; activities</a:t>
            </a:r>
          </a:p>
        </p:txBody>
      </p:sp>
      <p:grpSp>
        <p:nvGrpSpPr>
          <p:cNvPr id="20" name="Google Shape;298;p28">
            <a:extLst>
              <a:ext uri="{FF2B5EF4-FFF2-40B4-BE49-F238E27FC236}">
                <a16:creationId xmlns:a16="http://schemas.microsoft.com/office/drawing/2014/main" id="{C3C0FFFC-526A-8053-D9ED-470F5E074165}"/>
              </a:ext>
            </a:extLst>
          </p:cNvPr>
          <p:cNvGrpSpPr/>
          <p:nvPr/>
        </p:nvGrpSpPr>
        <p:grpSpPr>
          <a:xfrm rot="10800000">
            <a:off x="6043334" y="4251310"/>
            <a:ext cx="123200" cy="549100"/>
            <a:chOff x="2070100" y="2563700"/>
            <a:chExt cx="92400" cy="411825"/>
          </a:xfrm>
        </p:grpSpPr>
        <p:cxnSp>
          <p:nvCxnSpPr>
            <p:cNvPr id="38" name="Google Shape;299;p28">
              <a:extLst>
                <a:ext uri="{FF2B5EF4-FFF2-40B4-BE49-F238E27FC236}">
                  <a16:creationId xmlns:a16="http://schemas.microsoft.com/office/drawing/2014/main" id="{6EC78A3D-C4A4-8C9D-9BAF-F4C850E60169}"/>
                </a:ext>
              </a:extLst>
            </p:cNvPr>
            <p:cNvCxnSpPr/>
            <p:nvPr/>
          </p:nvCxnSpPr>
          <p:spPr>
            <a:xfrm>
              <a:off x="2116300"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53" name="Google Shape;300;p28">
              <a:extLst>
                <a:ext uri="{FF2B5EF4-FFF2-40B4-BE49-F238E27FC236}">
                  <a16:creationId xmlns:a16="http://schemas.microsoft.com/office/drawing/2014/main" id="{E07976D8-DBFB-56C0-37A6-9C6E3326211B}"/>
                </a:ext>
              </a:extLst>
            </p:cNvPr>
            <p:cNvSpPr/>
            <p:nvPr/>
          </p:nvSpPr>
          <p:spPr>
            <a:xfrm>
              <a:off x="2070100"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highlight>
                  <a:srgbClr val="FF0000"/>
                </a:highlight>
              </a:endParaRPr>
            </a:p>
          </p:txBody>
        </p:sp>
      </p:grpSp>
      <p:sp>
        <p:nvSpPr>
          <p:cNvPr id="18" name="Google Shape;274;p28">
            <a:extLst>
              <a:ext uri="{FF2B5EF4-FFF2-40B4-BE49-F238E27FC236}">
                <a16:creationId xmlns:a16="http://schemas.microsoft.com/office/drawing/2014/main" id="{2765F2F5-3384-7A4C-95FE-DA5B8F6B135E}"/>
              </a:ext>
            </a:extLst>
          </p:cNvPr>
          <p:cNvSpPr txBox="1">
            <a:spLocks/>
          </p:cNvSpPr>
          <p:nvPr/>
        </p:nvSpPr>
        <p:spPr>
          <a:xfrm>
            <a:off x="4870608" y="4811131"/>
            <a:ext cx="2953200"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State Budget Presentations</a:t>
            </a:r>
          </a:p>
        </p:txBody>
      </p:sp>
      <p:grpSp>
        <p:nvGrpSpPr>
          <p:cNvPr id="21" name="Google Shape;289;p28">
            <a:extLst>
              <a:ext uri="{FF2B5EF4-FFF2-40B4-BE49-F238E27FC236}">
                <a16:creationId xmlns:a16="http://schemas.microsoft.com/office/drawing/2014/main" id="{C163E711-6326-A0CC-8589-A1126BADBB3B}"/>
              </a:ext>
            </a:extLst>
          </p:cNvPr>
          <p:cNvGrpSpPr/>
          <p:nvPr/>
        </p:nvGrpSpPr>
        <p:grpSpPr>
          <a:xfrm>
            <a:off x="7729476" y="3614804"/>
            <a:ext cx="123200" cy="549100"/>
            <a:chOff x="845575" y="2563700"/>
            <a:chExt cx="92400" cy="411825"/>
          </a:xfrm>
        </p:grpSpPr>
        <p:cxnSp>
          <p:nvCxnSpPr>
            <p:cNvPr id="29" name="Google Shape;290;p28">
              <a:extLst>
                <a:ext uri="{FF2B5EF4-FFF2-40B4-BE49-F238E27FC236}">
                  <a16:creationId xmlns:a16="http://schemas.microsoft.com/office/drawing/2014/main" id="{442FBC92-B451-0EEF-5A79-3D342E4B3750}"/>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30" name="Google Shape;291;p28">
              <a:extLst>
                <a:ext uri="{FF2B5EF4-FFF2-40B4-BE49-F238E27FC236}">
                  <a16:creationId xmlns:a16="http://schemas.microsoft.com/office/drawing/2014/main" id="{B1ED2420-9FBF-D962-FD97-C41AD4D40AEE}"/>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sp>
        <p:nvSpPr>
          <p:cNvPr id="34" name="Google Shape;274;p28">
            <a:extLst>
              <a:ext uri="{FF2B5EF4-FFF2-40B4-BE49-F238E27FC236}">
                <a16:creationId xmlns:a16="http://schemas.microsoft.com/office/drawing/2014/main" id="{E058F234-7244-484E-9156-5E3836BE89E6}"/>
              </a:ext>
            </a:extLst>
          </p:cNvPr>
          <p:cNvSpPr txBox="1">
            <a:spLocks/>
          </p:cNvSpPr>
          <p:nvPr/>
        </p:nvSpPr>
        <p:spPr>
          <a:xfrm>
            <a:off x="7111844" y="2341200"/>
            <a:ext cx="2787010"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Legislative Session End</a:t>
            </a:r>
          </a:p>
        </p:txBody>
      </p:sp>
      <p:sp>
        <p:nvSpPr>
          <p:cNvPr id="49" name="Google Shape;282;p28">
            <a:extLst>
              <a:ext uri="{FF2B5EF4-FFF2-40B4-BE49-F238E27FC236}">
                <a16:creationId xmlns:a16="http://schemas.microsoft.com/office/drawing/2014/main" id="{FA3B469E-A34D-ABF9-33D9-2CB17A205D25}"/>
              </a:ext>
            </a:extLst>
          </p:cNvPr>
          <p:cNvSpPr txBox="1"/>
          <p:nvPr/>
        </p:nvSpPr>
        <p:spPr>
          <a:xfrm>
            <a:off x="5247861" y="3651249"/>
            <a:ext cx="2196546" cy="509622"/>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January-March 2025</a:t>
            </a:r>
          </a:p>
        </p:txBody>
      </p:sp>
      <p:sp>
        <p:nvSpPr>
          <p:cNvPr id="54" name="Google Shape;275;p28">
            <a:extLst>
              <a:ext uri="{FF2B5EF4-FFF2-40B4-BE49-F238E27FC236}">
                <a16:creationId xmlns:a16="http://schemas.microsoft.com/office/drawing/2014/main" id="{971B250E-E1EC-9E20-4303-6FE415EA71F2}"/>
              </a:ext>
            </a:extLst>
          </p:cNvPr>
          <p:cNvSpPr txBox="1">
            <a:spLocks/>
          </p:cNvSpPr>
          <p:nvPr/>
        </p:nvSpPr>
        <p:spPr>
          <a:xfrm>
            <a:off x="4870608" y="5045555"/>
            <a:ext cx="3179365" cy="926893"/>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930" dirty="0">
                <a:latin typeface="BentonSans Book" panose="02000503000000020004" pitchFamily="2" charset="77"/>
              </a:rPr>
              <a:t>During legislative session, IU presents the state operating appropriation and capital budget request to the House Ways &amp; Means Committee and the Senate Appropriation Committee. The bill that contains IU’s appropriation requests passes through these committees.</a:t>
            </a:r>
          </a:p>
          <a:p>
            <a:pPr marL="0" indent="0">
              <a:lnSpc>
                <a:spcPct val="100000"/>
              </a:lnSpc>
              <a:spcAft>
                <a:spcPts val="2133"/>
              </a:spcAft>
              <a:buNone/>
            </a:pPr>
            <a:endParaRPr lang="en-GB" sz="933" dirty="0">
              <a:highlight>
                <a:srgbClr val="FFFF00"/>
              </a:highlight>
              <a:latin typeface="BentonSans Book" panose="02000503000000020004" pitchFamily="2" charset="77"/>
            </a:endParaRPr>
          </a:p>
        </p:txBody>
      </p:sp>
      <p:sp>
        <p:nvSpPr>
          <p:cNvPr id="56" name="Google Shape;275;p28">
            <a:extLst>
              <a:ext uri="{FF2B5EF4-FFF2-40B4-BE49-F238E27FC236}">
                <a16:creationId xmlns:a16="http://schemas.microsoft.com/office/drawing/2014/main" id="{E03DCCAA-086C-734F-6C6E-BF642ED92514}"/>
              </a:ext>
            </a:extLst>
          </p:cNvPr>
          <p:cNvSpPr txBox="1">
            <a:spLocks/>
          </p:cNvSpPr>
          <p:nvPr/>
        </p:nvSpPr>
        <p:spPr>
          <a:xfrm>
            <a:off x="7107998" y="2576272"/>
            <a:ext cx="2671140" cy="861919"/>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933" dirty="0">
                <a:latin typeface="BentonSans Book" panose="02000503000000020004" pitchFamily="2" charset="77"/>
              </a:rPr>
              <a:t>Final University state operating appropriation and capital requests are formally approved in April with the passing of the state budget bill, House Enrolled Act-1001. </a:t>
            </a:r>
            <a:endParaRPr lang="en-GB" sz="933" dirty="0">
              <a:highlight>
                <a:srgbClr val="FFFF00"/>
              </a:highlight>
              <a:latin typeface="BentonSans Book" panose="02000503000000020004" pitchFamily="2" charset="77"/>
            </a:endParaRPr>
          </a:p>
        </p:txBody>
      </p:sp>
      <p:sp>
        <p:nvSpPr>
          <p:cNvPr id="57" name="Google Shape;285;p28">
            <a:extLst>
              <a:ext uri="{FF2B5EF4-FFF2-40B4-BE49-F238E27FC236}">
                <a16:creationId xmlns:a16="http://schemas.microsoft.com/office/drawing/2014/main" id="{5A578DDD-13A2-3765-2E4B-1C5F9E87A652}"/>
              </a:ext>
            </a:extLst>
          </p:cNvPr>
          <p:cNvSpPr txBox="1"/>
          <p:nvPr/>
        </p:nvSpPr>
        <p:spPr>
          <a:xfrm>
            <a:off x="7049514" y="4275014"/>
            <a:ext cx="1820863" cy="403418"/>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April 2025</a:t>
            </a:r>
            <a:endParaRPr sz="1450" b="1" dirty="0">
              <a:latin typeface="BentonSans Regular" panose="02000503000000020004" pitchFamily="2" charset="77"/>
              <a:ea typeface="Lato"/>
              <a:cs typeface="Lato"/>
              <a:sym typeface="Lato"/>
            </a:endParaRPr>
          </a:p>
        </p:txBody>
      </p:sp>
    </p:spTree>
    <p:extLst>
      <p:ext uri="{BB962C8B-B14F-4D97-AF65-F5344CB8AC3E}">
        <p14:creationId xmlns:p14="http://schemas.microsoft.com/office/powerpoint/2010/main" val="3697993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5B6BADD-CBF4-DAF0-EC7A-F86D9336AF3F}"/>
              </a:ext>
            </a:extLst>
          </p:cNvPr>
          <p:cNvSpPr>
            <a:spLocks noGrp="1"/>
          </p:cNvSpPr>
          <p:nvPr>
            <p:ph type="sldNum" sz="quarter" idx="11"/>
          </p:nvPr>
        </p:nvSpPr>
        <p:spPr/>
        <p:txBody>
          <a:bodyPr/>
          <a:lstStyle/>
          <a:p>
            <a:fld id="{112FDE2C-9A70-49E8-BFD9-F83E6F5AC7FD}" type="slidenum">
              <a:rPr lang="en-US" smtClean="0"/>
              <a:t>8</a:t>
            </a:fld>
            <a:endParaRPr lang="en-US" dirty="0"/>
          </a:p>
        </p:txBody>
      </p:sp>
      <p:pic>
        <p:nvPicPr>
          <p:cNvPr id="19" name="Picture 18">
            <a:extLst>
              <a:ext uri="{FF2B5EF4-FFF2-40B4-BE49-F238E27FC236}">
                <a16:creationId xmlns:a16="http://schemas.microsoft.com/office/drawing/2014/main" id="{B0431198-486E-C65A-308A-9457A30F1F62}"/>
              </a:ext>
            </a:extLst>
          </p:cNvPr>
          <p:cNvPicPr>
            <a:picLocks noChangeAspect="1"/>
          </p:cNvPicPr>
          <p:nvPr/>
        </p:nvPicPr>
        <p:blipFill>
          <a:blip r:embed="rId2"/>
          <a:stretch>
            <a:fillRect/>
          </a:stretch>
        </p:blipFill>
        <p:spPr>
          <a:xfrm>
            <a:off x="701459" y="0"/>
            <a:ext cx="3880989" cy="1476103"/>
          </a:xfrm>
          <a:prstGeom prst="rect">
            <a:avLst/>
          </a:prstGeom>
        </p:spPr>
      </p:pic>
      <p:sp>
        <p:nvSpPr>
          <p:cNvPr id="47" name="Google Shape;27;p4">
            <a:extLst>
              <a:ext uri="{FF2B5EF4-FFF2-40B4-BE49-F238E27FC236}">
                <a16:creationId xmlns:a16="http://schemas.microsoft.com/office/drawing/2014/main" id="{F5D37ED6-A501-6355-A0B4-712FD5478567}"/>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48" name="Google Shape;390;p36">
            <a:extLst>
              <a:ext uri="{FF2B5EF4-FFF2-40B4-BE49-F238E27FC236}">
                <a16:creationId xmlns:a16="http://schemas.microsoft.com/office/drawing/2014/main" id="{2536EB1F-695D-7217-78E6-9A2EC516A583}"/>
              </a:ext>
            </a:extLst>
          </p:cNvPr>
          <p:cNvSpPr txBox="1"/>
          <p:nvPr/>
        </p:nvSpPr>
        <p:spPr>
          <a:xfrm>
            <a:off x="1323067" y="3373696"/>
            <a:ext cx="2358400" cy="3060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300" dirty="0">
                <a:solidFill>
                  <a:schemeClr val="dk1"/>
                </a:solidFill>
                <a:latin typeface="BentonSans Medium" panose="02000503000000020004" pitchFamily="2" charset="77"/>
                <a:ea typeface="Lato"/>
                <a:cs typeface="Lato"/>
                <a:sym typeface="Lato"/>
              </a:rPr>
              <a:t>Budget Application</a:t>
            </a:r>
            <a:endParaRPr sz="1300" dirty="0">
              <a:solidFill>
                <a:schemeClr val="dk1"/>
              </a:solidFill>
              <a:latin typeface="BentonSans Medium" panose="02000503000000020004" pitchFamily="2" charset="77"/>
              <a:ea typeface="Lato"/>
              <a:cs typeface="Lato"/>
              <a:sym typeface="Lato"/>
            </a:endParaRPr>
          </a:p>
        </p:txBody>
      </p:sp>
      <p:sp>
        <p:nvSpPr>
          <p:cNvPr id="49" name="Google Shape;394;p36">
            <a:extLst>
              <a:ext uri="{FF2B5EF4-FFF2-40B4-BE49-F238E27FC236}">
                <a16:creationId xmlns:a16="http://schemas.microsoft.com/office/drawing/2014/main" id="{F714DE1C-ABA2-CE3B-8F89-8FE599617C7E}"/>
              </a:ext>
            </a:extLst>
          </p:cNvPr>
          <p:cNvSpPr txBox="1"/>
          <p:nvPr/>
        </p:nvSpPr>
        <p:spPr>
          <a:xfrm>
            <a:off x="4916800" y="3373696"/>
            <a:ext cx="2358400" cy="3060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300" dirty="0">
                <a:solidFill>
                  <a:schemeClr val="dk1"/>
                </a:solidFill>
                <a:latin typeface="BentonSans Medium" panose="02000503000000020004" pitchFamily="2" charset="77"/>
                <a:ea typeface="Lato"/>
                <a:cs typeface="Lato"/>
                <a:sym typeface="Lato"/>
              </a:rPr>
              <a:t>Budget Adjustments</a:t>
            </a:r>
            <a:endParaRPr sz="1300" dirty="0">
              <a:solidFill>
                <a:schemeClr val="dk1"/>
              </a:solidFill>
              <a:latin typeface="BentonSans Medium" panose="02000503000000020004" pitchFamily="2" charset="77"/>
              <a:ea typeface="Lato"/>
              <a:cs typeface="Lato"/>
              <a:sym typeface="Lato"/>
            </a:endParaRPr>
          </a:p>
        </p:txBody>
      </p:sp>
      <p:sp>
        <p:nvSpPr>
          <p:cNvPr id="53" name="Google Shape;398;p36">
            <a:extLst>
              <a:ext uri="{FF2B5EF4-FFF2-40B4-BE49-F238E27FC236}">
                <a16:creationId xmlns:a16="http://schemas.microsoft.com/office/drawing/2014/main" id="{2496316D-7CA0-19F1-073B-EABFA8D7B316}"/>
              </a:ext>
            </a:extLst>
          </p:cNvPr>
          <p:cNvSpPr txBox="1"/>
          <p:nvPr/>
        </p:nvSpPr>
        <p:spPr>
          <a:xfrm>
            <a:off x="8510533" y="3373696"/>
            <a:ext cx="2558000" cy="3060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300" dirty="0">
                <a:solidFill>
                  <a:schemeClr val="dk1"/>
                </a:solidFill>
                <a:latin typeface="BentonSans Medium" panose="02000503000000020004" pitchFamily="2" charset="77"/>
                <a:ea typeface="Lato"/>
                <a:cs typeface="Lato"/>
                <a:sym typeface="Lato"/>
              </a:rPr>
              <a:t>Budget Review &amp; Monitoring </a:t>
            </a:r>
            <a:endParaRPr sz="1300" dirty="0">
              <a:solidFill>
                <a:schemeClr val="dk1"/>
              </a:solidFill>
              <a:latin typeface="BentonSans Medium" panose="02000503000000020004" pitchFamily="2" charset="77"/>
              <a:ea typeface="Lato"/>
              <a:cs typeface="Lato"/>
              <a:sym typeface="Lato"/>
            </a:endParaRPr>
          </a:p>
        </p:txBody>
      </p:sp>
      <p:sp>
        <p:nvSpPr>
          <p:cNvPr id="54" name="Google Shape;392;p36">
            <a:extLst>
              <a:ext uri="{FF2B5EF4-FFF2-40B4-BE49-F238E27FC236}">
                <a16:creationId xmlns:a16="http://schemas.microsoft.com/office/drawing/2014/main" id="{21358C50-DEA5-FE71-611A-9F9D1877FB76}"/>
              </a:ext>
            </a:extLst>
          </p:cNvPr>
          <p:cNvSpPr txBox="1"/>
          <p:nvPr/>
        </p:nvSpPr>
        <p:spPr>
          <a:xfrm>
            <a:off x="1082951" y="3812834"/>
            <a:ext cx="2757600" cy="1952237"/>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67" dirty="0">
                <a:solidFill>
                  <a:schemeClr val="accent1"/>
                </a:solidFill>
                <a:latin typeface="BentonSans Medium" panose="02000503000000020004" pitchFamily="2" charset="77"/>
                <a:ea typeface="Lato"/>
                <a:cs typeface="Lato"/>
                <a:sym typeface="Lato"/>
              </a:rPr>
              <a:t> </a:t>
            </a:r>
            <a:r>
              <a:rPr lang="en-GB" sz="1200" dirty="0">
                <a:latin typeface="BentonSans Book" panose="02000404020000020004" pitchFamily="2" charset="0"/>
                <a:ea typeface="Lato"/>
                <a:cs typeface="Lato"/>
                <a:sym typeface="Lato"/>
              </a:rPr>
              <a:t>Once the official budget is approved, the campuses begin to execute their planned spending, collection of revenues, and execution of priorities and projects. Each unit within a given campus is responsible in how they allocate funds. </a:t>
            </a:r>
            <a:endParaRPr sz="1200" dirty="0">
              <a:latin typeface="BentonSans Book" panose="02000404020000020004" pitchFamily="2" charset="0"/>
              <a:ea typeface="Lato"/>
              <a:cs typeface="Lato"/>
              <a:sym typeface="Lato"/>
            </a:endParaRPr>
          </a:p>
        </p:txBody>
      </p:sp>
      <p:sp>
        <p:nvSpPr>
          <p:cNvPr id="55" name="Google Shape;396;p36">
            <a:extLst>
              <a:ext uri="{FF2B5EF4-FFF2-40B4-BE49-F238E27FC236}">
                <a16:creationId xmlns:a16="http://schemas.microsoft.com/office/drawing/2014/main" id="{5156B830-8C2B-BA17-64D8-D9CECD4492B7}"/>
              </a:ext>
            </a:extLst>
          </p:cNvPr>
          <p:cNvSpPr txBox="1"/>
          <p:nvPr/>
        </p:nvSpPr>
        <p:spPr>
          <a:xfrm>
            <a:off x="4200041" y="3812834"/>
            <a:ext cx="3665349" cy="1913656"/>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200" dirty="0">
                <a:latin typeface="BentonSans Book" panose="02000404020000020004" pitchFamily="2" charset="0"/>
                <a:ea typeface="Lato"/>
                <a:cs typeface="Lato"/>
                <a:sym typeface="Lato"/>
              </a:rPr>
              <a:t>Although the campuses are exhaustive in budgeting for all known and projected variables impacting their budget, adjustments are necessary to ensure that spending does not exceed the resources of the campus as unforeseen variables emerge. The campuses maintain the discretion to make adjustments within their budget so long that proper documentation is completed and approval processes are fulfilled in instances that it is required. </a:t>
            </a:r>
            <a:endParaRPr sz="1200" dirty="0">
              <a:latin typeface="BentonSans Book" panose="02000404020000020004" pitchFamily="2" charset="0"/>
              <a:ea typeface="Lato"/>
              <a:cs typeface="Lato"/>
              <a:sym typeface="Lato"/>
            </a:endParaRPr>
          </a:p>
        </p:txBody>
      </p:sp>
      <p:sp>
        <p:nvSpPr>
          <p:cNvPr id="56" name="Google Shape;400;p36">
            <a:extLst>
              <a:ext uri="{FF2B5EF4-FFF2-40B4-BE49-F238E27FC236}">
                <a16:creationId xmlns:a16="http://schemas.microsoft.com/office/drawing/2014/main" id="{E84A85DE-BBE1-FA34-644A-7D2BAF38A99D}"/>
              </a:ext>
            </a:extLst>
          </p:cNvPr>
          <p:cNvSpPr txBox="1"/>
          <p:nvPr/>
        </p:nvSpPr>
        <p:spPr>
          <a:xfrm>
            <a:off x="8310933" y="3812834"/>
            <a:ext cx="2757600" cy="1952237"/>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US" sz="1200" dirty="0">
                <a:effectLst/>
                <a:latin typeface="Segoe UI" panose="020B0502040204020203" pitchFamily="34" charset="0"/>
              </a:rPr>
              <a:t>Per existing University policy, UBO reviews permanent reallocations and changes in organizations. </a:t>
            </a:r>
            <a:r>
              <a:rPr lang="en-US" sz="1200" dirty="0">
                <a:latin typeface="Segoe UI" panose="020B0502040204020203" pitchFamily="34" charset="0"/>
              </a:rPr>
              <a:t>Additionally, UBO assists with data reporting and analysis in order to monitor the financial health of university and support ongoing financial planning efforts. </a:t>
            </a:r>
            <a:endParaRPr sz="1200" dirty="0">
              <a:solidFill>
                <a:schemeClr val="accent1"/>
              </a:solidFill>
              <a:latin typeface="BentonSans Book" panose="02000404020000020004" pitchFamily="2" charset="0"/>
              <a:ea typeface="Lato"/>
              <a:cs typeface="Lato"/>
              <a:sym typeface="Lato"/>
            </a:endParaRPr>
          </a:p>
        </p:txBody>
      </p:sp>
      <p:sp>
        <p:nvSpPr>
          <p:cNvPr id="57" name="Google Shape;389;p36">
            <a:extLst>
              <a:ext uri="{FF2B5EF4-FFF2-40B4-BE49-F238E27FC236}">
                <a16:creationId xmlns:a16="http://schemas.microsoft.com/office/drawing/2014/main" id="{DECF2EFF-85C8-C8AE-1EA7-BD74309C5799}"/>
              </a:ext>
            </a:extLst>
          </p:cNvPr>
          <p:cNvSpPr txBox="1">
            <a:spLocks/>
          </p:cNvSpPr>
          <p:nvPr/>
        </p:nvSpPr>
        <p:spPr>
          <a:xfrm>
            <a:off x="590515" y="2684096"/>
            <a:ext cx="10103316" cy="13792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467" dirty="0">
                <a:solidFill>
                  <a:schemeClr val="accent1"/>
                </a:solidFill>
                <a:latin typeface="BentonSans Book" panose="02000503000000020004" pitchFamily="2" charset="77"/>
              </a:rPr>
              <a:t>Similar to the budget development process, budget implementation includes numerous points of collaboration with varying responsibilities between UBO and the campuses.   </a:t>
            </a:r>
          </a:p>
        </p:txBody>
      </p:sp>
      <p:sp>
        <p:nvSpPr>
          <p:cNvPr id="58" name="Google Shape;159;p22">
            <a:extLst>
              <a:ext uri="{FF2B5EF4-FFF2-40B4-BE49-F238E27FC236}">
                <a16:creationId xmlns:a16="http://schemas.microsoft.com/office/drawing/2014/main" id="{623DF793-F968-5140-B30F-C38714D5DA47}"/>
              </a:ext>
            </a:extLst>
          </p:cNvPr>
          <p:cNvSpPr txBox="1">
            <a:spLocks/>
          </p:cNvSpPr>
          <p:nvPr/>
        </p:nvSpPr>
        <p:spPr>
          <a:xfrm>
            <a:off x="701459" y="1825005"/>
            <a:ext cx="8114881"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Addendum: Budget Implementation</a:t>
            </a:r>
          </a:p>
        </p:txBody>
      </p:sp>
    </p:spTree>
    <p:extLst>
      <p:ext uri="{BB962C8B-B14F-4D97-AF65-F5344CB8AC3E}">
        <p14:creationId xmlns:p14="http://schemas.microsoft.com/office/powerpoint/2010/main" val="88139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5B6BADD-CBF4-DAF0-EC7A-F86D9336AF3F}"/>
              </a:ext>
            </a:extLst>
          </p:cNvPr>
          <p:cNvSpPr>
            <a:spLocks noGrp="1"/>
          </p:cNvSpPr>
          <p:nvPr>
            <p:ph type="sldNum" sz="quarter" idx="11"/>
          </p:nvPr>
        </p:nvSpPr>
        <p:spPr/>
        <p:txBody>
          <a:bodyPr/>
          <a:lstStyle/>
          <a:p>
            <a:fld id="{112FDE2C-9A70-49E8-BFD9-F83E6F5AC7FD}" type="slidenum">
              <a:rPr lang="en-US" smtClean="0"/>
              <a:t>9</a:t>
            </a:fld>
            <a:endParaRPr lang="en-US" dirty="0"/>
          </a:p>
        </p:txBody>
      </p:sp>
      <p:sp>
        <p:nvSpPr>
          <p:cNvPr id="7" name="Google Shape;27;p4">
            <a:extLst>
              <a:ext uri="{FF2B5EF4-FFF2-40B4-BE49-F238E27FC236}">
                <a16:creationId xmlns:a16="http://schemas.microsoft.com/office/drawing/2014/main" id="{C4313238-8C13-562E-5FE6-08DFC191C5EA}"/>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pic>
        <p:nvPicPr>
          <p:cNvPr id="19" name="Picture 18">
            <a:extLst>
              <a:ext uri="{FF2B5EF4-FFF2-40B4-BE49-F238E27FC236}">
                <a16:creationId xmlns:a16="http://schemas.microsoft.com/office/drawing/2014/main" id="{B0431198-486E-C65A-308A-9457A30F1F62}"/>
              </a:ext>
            </a:extLst>
          </p:cNvPr>
          <p:cNvPicPr>
            <a:picLocks noChangeAspect="1"/>
          </p:cNvPicPr>
          <p:nvPr/>
        </p:nvPicPr>
        <p:blipFill>
          <a:blip r:embed="rId2"/>
          <a:stretch>
            <a:fillRect/>
          </a:stretch>
        </p:blipFill>
        <p:spPr>
          <a:xfrm>
            <a:off x="701459" y="0"/>
            <a:ext cx="3880989" cy="1476103"/>
          </a:xfrm>
          <a:prstGeom prst="rect">
            <a:avLst/>
          </a:prstGeom>
        </p:spPr>
      </p:pic>
      <p:sp>
        <p:nvSpPr>
          <p:cNvPr id="2" name="Google Shape;27;p4">
            <a:extLst>
              <a:ext uri="{FF2B5EF4-FFF2-40B4-BE49-F238E27FC236}">
                <a16:creationId xmlns:a16="http://schemas.microsoft.com/office/drawing/2014/main" id="{1407FB1C-C0C9-12E2-D209-635D07851F93}"/>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10" name="Google Shape;27;p4">
            <a:extLst>
              <a:ext uri="{FF2B5EF4-FFF2-40B4-BE49-F238E27FC236}">
                <a16:creationId xmlns:a16="http://schemas.microsoft.com/office/drawing/2014/main" id="{1438F40D-1265-7753-4E54-843BE624E46C}"/>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12" name="Google Shape;344;p33">
            <a:extLst>
              <a:ext uri="{FF2B5EF4-FFF2-40B4-BE49-F238E27FC236}">
                <a16:creationId xmlns:a16="http://schemas.microsoft.com/office/drawing/2014/main" id="{5AB64E29-532A-DB64-7047-68A1EC3E218F}"/>
              </a:ext>
            </a:extLst>
          </p:cNvPr>
          <p:cNvSpPr txBox="1"/>
          <p:nvPr/>
        </p:nvSpPr>
        <p:spPr>
          <a:xfrm>
            <a:off x="806996" y="3467417"/>
            <a:ext cx="9170722" cy="348400"/>
          </a:xfrm>
          <a:prstGeom prst="rect">
            <a:avLst/>
          </a:prstGeom>
          <a:noFill/>
          <a:ln>
            <a:noFill/>
          </a:ln>
        </p:spPr>
        <p:txBody>
          <a:bodyPr spcFirstLastPara="1" wrap="square" lIns="121900" tIns="121900" rIns="121900" bIns="121900" anchor="t" anchorCtr="0">
            <a:noAutofit/>
          </a:bodyPr>
          <a:lstStyle/>
          <a:p>
            <a:pPr>
              <a:lnSpc>
                <a:spcPct val="115000"/>
              </a:lnSpc>
              <a:spcAft>
                <a:spcPts val="2133"/>
              </a:spcAft>
            </a:pPr>
            <a:r>
              <a:rPr lang="en-GB" sz="1333" dirty="0">
                <a:solidFill>
                  <a:schemeClr val="dk1"/>
                </a:solidFill>
                <a:latin typeface="BentonSans Medium" panose="02000503000000020004" pitchFamily="2" charset="77"/>
                <a:ea typeface="Lato"/>
                <a:cs typeface="Lato"/>
                <a:sym typeface="Lato"/>
              </a:rPr>
              <a:t>01    | </a:t>
            </a:r>
            <a:r>
              <a:rPr lang="en-GB" sz="1333" dirty="0">
                <a:solidFill>
                  <a:srgbClr val="000000"/>
                </a:solidFill>
                <a:latin typeface="BentonSans Medium" panose="02000503000000020004" pitchFamily="2" charset="77"/>
                <a:ea typeface="Lato"/>
                <a:cs typeface="Lato"/>
                <a:sym typeface="Lato"/>
              </a:rPr>
              <a:t>    </a:t>
            </a:r>
            <a:r>
              <a:rPr lang="en-GB" sz="1333" dirty="0">
                <a:solidFill>
                  <a:srgbClr val="000000"/>
                </a:solidFill>
                <a:latin typeface="BentonSans Regular" panose="02000503000000020004" pitchFamily="2" charset="77"/>
                <a:ea typeface="Lato"/>
                <a:cs typeface="Lato"/>
                <a:sym typeface="Lato"/>
              </a:rPr>
              <a:t>Budget Calendars </a:t>
            </a:r>
            <a:r>
              <a:rPr lang="en-GB" sz="1333" dirty="0">
                <a:solidFill>
                  <a:srgbClr val="000000"/>
                </a:solidFill>
                <a:latin typeface="BentonSans Regular" panose="02000503000000020004" pitchFamily="2" charset="77"/>
                <a:ea typeface="Lato"/>
                <a:cs typeface="Lato"/>
                <a:sym typeface="Lato"/>
                <a:hlinkClick r:id="rId3"/>
              </a:rPr>
              <a:t>https://www.budu.iu.edu/documentation/calendar/archives</a:t>
            </a:r>
            <a:r>
              <a:rPr lang="en-GB" sz="1333" dirty="0">
                <a:solidFill>
                  <a:srgbClr val="000000"/>
                </a:solidFill>
                <a:latin typeface="BentonSans Regular" panose="02000503000000020004" pitchFamily="2" charset="77"/>
                <a:ea typeface="Lato"/>
                <a:cs typeface="Lato"/>
                <a:sym typeface="Lato"/>
              </a:rPr>
              <a:t> </a:t>
            </a:r>
            <a:endParaRPr sz="2400" dirty="0">
              <a:latin typeface="BentonSans Regular" panose="02000503000000020004" pitchFamily="2" charset="77"/>
            </a:endParaRPr>
          </a:p>
        </p:txBody>
      </p:sp>
      <p:sp>
        <p:nvSpPr>
          <p:cNvPr id="13" name="Google Shape;345;p33">
            <a:extLst>
              <a:ext uri="{FF2B5EF4-FFF2-40B4-BE49-F238E27FC236}">
                <a16:creationId xmlns:a16="http://schemas.microsoft.com/office/drawing/2014/main" id="{249BB4FA-BFC4-1A79-A311-CA5BDE6B4453}"/>
              </a:ext>
            </a:extLst>
          </p:cNvPr>
          <p:cNvSpPr txBox="1"/>
          <p:nvPr/>
        </p:nvSpPr>
        <p:spPr>
          <a:xfrm>
            <a:off x="806995" y="3815817"/>
            <a:ext cx="8901781" cy="348400"/>
          </a:xfrm>
          <a:prstGeom prst="rect">
            <a:avLst/>
          </a:prstGeom>
          <a:noFill/>
          <a:ln>
            <a:noFill/>
          </a:ln>
        </p:spPr>
        <p:txBody>
          <a:bodyPr spcFirstLastPara="1" wrap="square" lIns="121900" tIns="121900" rIns="121900" bIns="121900" anchor="t" anchorCtr="0">
            <a:noAutofit/>
          </a:bodyPr>
          <a:lstStyle/>
          <a:p>
            <a:pPr>
              <a:lnSpc>
                <a:spcPct val="115000"/>
              </a:lnSpc>
              <a:spcAft>
                <a:spcPts val="2133"/>
              </a:spcAft>
            </a:pPr>
            <a:r>
              <a:rPr lang="en-GB" sz="1333" dirty="0">
                <a:solidFill>
                  <a:schemeClr val="dk1"/>
                </a:solidFill>
                <a:latin typeface="BentonSans Medium" panose="02000503000000020004" pitchFamily="2" charset="77"/>
                <a:ea typeface="Lato"/>
                <a:cs typeface="Lato"/>
                <a:sym typeface="Lato"/>
              </a:rPr>
              <a:t>02    |</a:t>
            </a:r>
            <a:r>
              <a:rPr lang="en-GB" sz="1333" dirty="0">
                <a:solidFill>
                  <a:srgbClr val="CCCCCC"/>
                </a:solidFill>
                <a:latin typeface="BentonSans Medium" panose="02000503000000020004" pitchFamily="2" charset="77"/>
                <a:ea typeface="Lato"/>
                <a:cs typeface="Lato"/>
                <a:sym typeface="Lato"/>
              </a:rPr>
              <a:t> </a:t>
            </a:r>
            <a:r>
              <a:rPr lang="en-GB" sz="1333" dirty="0">
                <a:solidFill>
                  <a:srgbClr val="53C6A1"/>
                </a:solidFill>
                <a:latin typeface="BentonSans Medium" panose="02000503000000020004" pitchFamily="2" charset="77"/>
                <a:ea typeface="Lato"/>
                <a:cs typeface="Lato"/>
                <a:sym typeface="Lato"/>
              </a:rPr>
              <a:t> </a:t>
            </a:r>
            <a:r>
              <a:rPr lang="en-GB" sz="1333" dirty="0">
                <a:solidFill>
                  <a:srgbClr val="000000"/>
                </a:solidFill>
                <a:latin typeface="BentonSans Medium" panose="02000503000000020004" pitchFamily="2" charset="77"/>
                <a:ea typeface="Lato"/>
                <a:cs typeface="Lato"/>
                <a:sym typeface="Lato"/>
              </a:rPr>
              <a:t>  </a:t>
            </a:r>
            <a:r>
              <a:rPr lang="en-GB" sz="1333" dirty="0">
                <a:solidFill>
                  <a:srgbClr val="000000"/>
                </a:solidFill>
                <a:latin typeface="BentonSans Regular" panose="02000503000000020004" pitchFamily="2" charset="77"/>
                <a:ea typeface="Lato"/>
                <a:cs typeface="Lato"/>
                <a:sym typeface="Lato"/>
              </a:rPr>
              <a:t>Budget Guidelines &amp; Instructions </a:t>
            </a:r>
            <a:r>
              <a:rPr lang="en-GB" sz="1333" dirty="0">
                <a:solidFill>
                  <a:srgbClr val="000000"/>
                </a:solidFill>
                <a:latin typeface="BentonSans Regular" panose="02000503000000020004" pitchFamily="2" charset="77"/>
                <a:ea typeface="Lato"/>
                <a:cs typeface="Lato"/>
                <a:sym typeface="Lato"/>
                <a:hlinkClick r:id="rId4"/>
              </a:rPr>
              <a:t>https://www.budu.iu.edu/documentation/guidelines</a:t>
            </a:r>
            <a:r>
              <a:rPr lang="en-GB" sz="1333" dirty="0">
                <a:solidFill>
                  <a:srgbClr val="000000"/>
                </a:solidFill>
                <a:latin typeface="BentonSans Regular" panose="02000503000000020004" pitchFamily="2" charset="77"/>
                <a:ea typeface="Lato"/>
                <a:cs typeface="Lato"/>
                <a:sym typeface="Lato"/>
              </a:rPr>
              <a:t> </a:t>
            </a:r>
            <a:endParaRPr sz="2400" dirty="0">
              <a:latin typeface="BentonSans Regular" panose="02000503000000020004" pitchFamily="2" charset="77"/>
            </a:endParaRPr>
          </a:p>
        </p:txBody>
      </p:sp>
      <p:sp>
        <p:nvSpPr>
          <p:cNvPr id="14" name="Google Shape;346;p33">
            <a:extLst>
              <a:ext uri="{FF2B5EF4-FFF2-40B4-BE49-F238E27FC236}">
                <a16:creationId xmlns:a16="http://schemas.microsoft.com/office/drawing/2014/main" id="{65EF92FC-3D61-6BD1-2F71-AAE7CFCD29FC}"/>
              </a:ext>
            </a:extLst>
          </p:cNvPr>
          <p:cNvSpPr txBox="1"/>
          <p:nvPr/>
        </p:nvSpPr>
        <p:spPr>
          <a:xfrm>
            <a:off x="806996" y="4164217"/>
            <a:ext cx="8032204" cy="348400"/>
          </a:xfrm>
          <a:prstGeom prst="rect">
            <a:avLst/>
          </a:prstGeom>
          <a:noFill/>
          <a:ln>
            <a:noFill/>
          </a:ln>
        </p:spPr>
        <p:txBody>
          <a:bodyPr spcFirstLastPara="1" wrap="square" lIns="121900" tIns="121900" rIns="121900" bIns="121900" anchor="t" anchorCtr="0">
            <a:noAutofit/>
          </a:bodyPr>
          <a:lstStyle/>
          <a:p>
            <a:pPr>
              <a:lnSpc>
                <a:spcPct val="115000"/>
              </a:lnSpc>
              <a:spcAft>
                <a:spcPts val="2133"/>
              </a:spcAft>
            </a:pPr>
            <a:r>
              <a:rPr lang="en-GB" sz="1333" dirty="0">
                <a:solidFill>
                  <a:schemeClr val="dk1"/>
                </a:solidFill>
                <a:latin typeface="BentonSans Medium" panose="02000503000000020004" pitchFamily="2" charset="77"/>
                <a:ea typeface="Lato"/>
                <a:cs typeface="Lato"/>
                <a:sym typeface="Lato"/>
              </a:rPr>
              <a:t>03    |</a:t>
            </a:r>
            <a:r>
              <a:rPr lang="en-GB" sz="1333" dirty="0">
                <a:solidFill>
                  <a:srgbClr val="CCCCCC"/>
                </a:solidFill>
                <a:latin typeface="BentonSans Medium" panose="02000503000000020004" pitchFamily="2" charset="77"/>
                <a:ea typeface="Lato"/>
                <a:cs typeface="Lato"/>
                <a:sym typeface="Lato"/>
              </a:rPr>
              <a:t> </a:t>
            </a:r>
            <a:r>
              <a:rPr lang="en-GB" sz="1333" dirty="0">
                <a:solidFill>
                  <a:srgbClr val="000000"/>
                </a:solidFill>
                <a:latin typeface="BentonSans Medium" panose="02000503000000020004" pitchFamily="2" charset="77"/>
                <a:ea typeface="Lato"/>
                <a:cs typeface="Lato"/>
                <a:sym typeface="Lato"/>
              </a:rPr>
              <a:t>   </a:t>
            </a:r>
            <a:r>
              <a:rPr lang="en-GB" sz="1333" dirty="0">
                <a:latin typeface="BentonSans Regular" panose="02000503000000020004" pitchFamily="2" charset="77"/>
                <a:ea typeface="Lato"/>
                <a:cs typeface="Lato"/>
                <a:sym typeface="Lato"/>
              </a:rPr>
              <a:t>Official Budgets  </a:t>
            </a:r>
            <a:r>
              <a:rPr lang="en-GB" sz="1333" dirty="0">
                <a:solidFill>
                  <a:srgbClr val="000000"/>
                </a:solidFill>
                <a:latin typeface="BentonSans Regular" panose="02000503000000020004" pitchFamily="2" charset="77"/>
                <a:ea typeface="Lato"/>
                <a:cs typeface="Lato"/>
                <a:sym typeface="Lato"/>
                <a:hlinkClick r:id="rId5"/>
              </a:rPr>
              <a:t>https://www.budu.iu.edu/reports/officialbudgets</a:t>
            </a:r>
            <a:r>
              <a:rPr lang="en-GB" sz="1333" dirty="0">
                <a:solidFill>
                  <a:srgbClr val="000000"/>
                </a:solidFill>
                <a:latin typeface="BentonSans Regular" panose="02000503000000020004" pitchFamily="2" charset="77"/>
                <a:ea typeface="Lato"/>
                <a:cs typeface="Lato"/>
                <a:sym typeface="Lato"/>
              </a:rPr>
              <a:t> </a:t>
            </a:r>
            <a:endParaRPr sz="2400" dirty="0">
              <a:latin typeface="BentonSans Regular" panose="02000503000000020004" pitchFamily="2" charset="77"/>
            </a:endParaRPr>
          </a:p>
        </p:txBody>
      </p:sp>
      <p:sp>
        <p:nvSpPr>
          <p:cNvPr id="15" name="Google Shape;347;p33">
            <a:extLst>
              <a:ext uri="{FF2B5EF4-FFF2-40B4-BE49-F238E27FC236}">
                <a16:creationId xmlns:a16="http://schemas.microsoft.com/office/drawing/2014/main" id="{B68DB1D3-1A7E-13CB-C48F-696A4B1980FC}"/>
              </a:ext>
            </a:extLst>
          </p:cNvPr>
          <p:cNvSpPr txBox="1"/>
          <p:nvPr/>
        </p:nvSpPr>
        <p:spPr>
          <a:xfrm>
            <a:off x="806996" y="4512617"/>
            <a:ext cx="6660604" cy="348400"/>
          </a:xfrm>
          <a:prstGeom prst="rect">
            <a:avLst/>
          </a:prstGeom>
          <a:noFill/>
          <a:ln>
            <a:noFill/>
          </a:ln>
        </p:spPr>
        <p:txBody>
          <a:bodyPr spcFirstLastPara="1" wrap="square" lIns="121900" tIns="121900" rIns="121900" bIns="121900" anchor="t" anchorCtr="0">
            <a:noAutofit/>
          </a:bodyPr>
          <a:lstStyle/>
          <a:p>
            <a:pPr>
              <a:lnSpc>
                <a:spcPct val="115000"/>
              </a:lnSpc>
              <a:spcAft>
                <a:spcPts val="2133"/>
              </a:spcAft>
            </a:pPr>
            <a:r>
              <a:rPr lang="en-GB" sz="1333" dirty="0">
                <a:solidFill>
                  <a:schemeClr val="dk1"/>
                </a:solidFill>
                <a:latin typeface="BentonSans Medium" panose="02000503000000020004" pitchFamily="2" charset="77"/>
                <a:ea typeface="Lato"/>
                <a:cs typeface="Lato"/>
                <a:sym typeface="Lato"/>
              </a:rPr>
              <a:t>04    |    </a:t>
            </a:r>
            <a:r>
              <a:rPr lang="en-GB" sz="1333" dirty="0">
                <a:solidFill>
                  <a:schemeClr val="dk1"/>
                </a:solidFill>
                <a:latin typeface="BentonSans Regular" panose="02000503000000020004" pitchFamily="50" charset="0"/>
                <a:ea typeface="Lato"/>
                <a:cs typeface="Lato"/>
                <a:sym typeface="Lato"/>
              </a:rPr>
              <a:t>Approved Fee Rates </a:t>
            </a:r>
            <a:r>
              <a:rPr lang="en-GB" sz="1333" dirty="0">
                <a:solidFill>
                  <a:schemeClr val="dk1"/>
                </a:solidFill>
                <a:latin typeface="BentonSans Medium" panose="02000503000000020004" pitchFamily="2" charset="77"/>
                <a:ea typeface="Lato"/>
                <a:cs typeface="Lato"/>
                <a:sym typeface="Lato"/>
                <a:hlinkClick r:id="rId6"/>
              </a:rPr>
              <a:t>https://www.budu.iu.edu/reports/feerates</a:t>
            </a:r>
            <a:r>
              <a:rPr lang="en-GB" sz="1333" dirty="0">
                <a:solidFill>
                  <a:schemeClr val="dk1"/>
                </a:solidFill>
                <a:latin typeface="BentonSans Medium" panose="02000503000000020004" pitchFamily="2" charset="77"/>
                <a:ea typeface="Lato"/>
                <a:cs typeface="Lato"/>
                <a:sym typeface="Lato"/>
              </a:rPr>
              <a:t> </a:t>
            </a:r>
          </a:p>
          <a:p>
            <a:pPr>
              <a:lnSpc>
                <a:spcPct val="115000"/>
              </a:lnSpc>
              <a:spcAft>
                <a:spcPts val="2133"/>
              </a:spcAft>
            </a:pPr>
            <a:endParaRPr sz="1333" dirty="0">
              <a:solidFill>
                <a:srgbClr val="000000"/>
              </a:solidFill>
              <a:latin typeface="BentonSans Regular" panose="02000503000000020004" pitchFamily="2" charset="77"/>
              <a:ea typeface="Lato"/>
              <a:cs typeface="Lato"/>
              <a:sym typeface="Lato"/>
            </a:endParaRPr>
          </a:p>
        </p:txBody>
      </p:sp>
      <p:sp>
        <p:nvSpPr>
          <p:cNvPr id="16" name="Google Shape;348;p33">
            <a:extLst>
              <a:ext uri="{FF2B5EF4-FFF2-40B4-BE49-F238E27FC236}">
                <a16:creationId xmlns:a16="http://schemas.microsoft.com/office/drawing/2014/main" id="{1FE47A18-F839-71A4-2519-8C2781A6E1F5}"/>
              </a:ext>
            </a:extLst>
          </p:cNvPr>
          <p:cNvSpPr txBox="1"/>
          <p:nvPr/>
        </p:nvSpPr>
        <p:spPr>
          <a:xfrm>
            <a:off x="806996" y="4861017"/>
            <a:ext cx="6884722" cy="348400"/>
          </a:xfrm>
          <a:prstGeom prst="rect">
            <a:avLst/>
          </a:prstGeom>
          <a:noFill/>
          <a:ln>
            <a:noFill/>
          </a:ln>
        </p:spPr>
        <p:txBody>
          <a:bodyPr spcFirstLastPara="1" wrap="square" lIns="121900" tIns="121900" rIns="121900" bIns="121900" anchor="t" anchorCtr="0">
            <a:noAutofit/>
          </a:bodyPr>
          <a:lstStyle/>
          <a:p>
            <a:pPr>
              <a:lnSpc>
                <a:spcPct val="115000"/>
              </a:lnSpc>
              <a:spcAft>
                <a:spcPts val="2133"/>
              </a:spcAft>
            </a:pPr>
            <a:r>
              <a:rPr lang="en-GB" sz="1333" dirty="0">
                <a:solidFill>
                  <a:schemeClr val="dk1"/>
                </a:solidFill>
                <a:latin typeface="BentonSans Medium" panose="02000503000000020004" pitchFamily="2" charset="77"/>
                <a:ea typeface="Lato"/>
                <a:cs typeface="Lato"/>
                <a:sym typeface="Lato"/>
              </a:rPr>
              <a:t>05    | </a:t>
            </a:r>
            <a:r>
              <a:rPr lang="en-GB" sz="1333" dirty="0">
                <a:solidFill>
                  <a:srgbClr val="53C6A1"/>
                </a:solidFill>
                <a:latin typeface="BentonSans Medium" panose="02000503000000020004" pitchFamily="2" charset="77"/>
                <a:ea typeface="Lato"/>
                <a:cs typeface="Lato"/>
                <a:sym typeface="Lato"/>
              </a:rPr>
              <a:t>   </a:t>
            </a:r>
            <a:r>
              <a:rPr lang="en-GB" sz="1333" dirty="0">
                <a:solidFill>
                  <a:srgbClr val="000000"/>
                </a:solidFill>
                <a:latin typeface="BentonSans Regular" panose="02000503000000020004" pitchFamily="2" charset="77"/>
                <a:ea typeface="Lato"/>
                <a:cs typeface="Lato"/>
                <a:sym typeface="Lato"/>
              </a:rPr>
              <a:t>RC Operating Budget </a:t>
            </a:r>
            <a:r>
              <a:rPr lang="en-GB" sz="1333" dirty="0">
                <a:solidFill>
                  <a:srgbClr val="000000"/>
                </a:solidFill>
                <a:latin typeface="BentonSans Regular" panose="02000503000000020004" pitchFamily="2" charset="77"/>
                <a:ea typeface="Lato"/>
                <a:cs typeface="Lato"/>
                <a:sym typeface="Lato"/>
                <a:hlinkClick r:id="rId7"/>
              </a:rPr>
              <a:t>https://www.budu.iu.edu/reports/rcbudgets</a:t>
            </a:r>
            <a:r>
              <a:rPr lang="en-GB" sz="1333" dirty="0">
                <a:solidFill>
                  <a:srgbClr val="000000"/>
                </a:solidFill>
                <a:latin typeface="BentonSans Regular" panose="02000503000000020004" pitchFamily="2" charset="77"/>
                <a:ea typeface="Lato"/>
                <a:cs typeface="Lato"/>
                <a:sym typeface="Lato"/>
              </a:rPr>
              <a:t> </a:t>
            </a:r>
          </a:p>
          <a:p>
            <a:pPr>
              <a:lnSpc>
                <a:spcPct val="115000"/>
              </a:lnSpc>
              <a:spcAft>
                <a:spcPts val="2133"/>
              </a:spcAft>
            </a:pPr>
            <a:endParaRPr sz="2400" dirty="0">
              <a:latin typeface="BentonSans Regular" panose="02000503000000020004" pitchFamily="2" charset="77"/>
            </a:endParaRPr>
          </a:p>
        </p:txBody>
      </p:sp>
      <p:sp>
        <p:nvSpPr>
          <p:cNvPr id="45" name="Google Shape;159;p22">
            <a:extLst>
              <a:ext uri="{FF2B5EF4-FFF2-40B4-BE49-F238E27FC236}">
                <a16:creationId xmlns:a16="http://schemas.microsoft.com/office/drawing/2014/main" id="{1B9993B0-8D3C-8CEE-7793-C2392F79C154}"/>
              </a:ext>
            </a:extLst>
          </p:cNvPr>
          <p:cNvSpPr txBox="1">
            <a:spLocks/>
          </p:cNvSpPr>
          <p:nvPr/>
        </p:nvSpPr>
        <p:spPr>
          <a:xfrm>
            <a:off x="701459" y="1825005"/>
            <a:ext cx="5394541"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Resources</a:t>
            </a:r>
          </a:p>
        </p:txBody>
      </p:sp>
    </p:spTree>
    <p:extLst>
      <p:ext uri="{BB962C8B-B14F-4D97-AF65-F5344CB8AC3E}">
        <p14:creationId xmlns:p14="http://schemas.microsoft.com/office/powerpoint/2010/main" val="2087759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17355</TotalTime>
  <Words>1588</Words>
  <Application>Microsoft Office PowerPoint</Application>
  <PresentationFormat>Widescreen</PresentationFormat>
  <Paragraphs>125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Budget Construction Overview University Budget Office Office of the Executive Vice President for Finance &amp; Administration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 2025 Budget Training October 30, 2024</dc:title>
  <dc:creator>Venable, Maddie</dc:creator>
  <cp:lastModifiedBy>Maddie Venable</cp:lastModifiedBy>
  <cp:revision>211</cp:revision>
  <cp:lastPrinted>2024-11-26T15:15:53Z</cp:lastPrinted>
  <dcterms:created xsi:type="dcterms:W3CDTF">2024-10-10T12:34:47Z</dcterms:created>
  <dcterms:modified xsi:type="dcterms:W3CDTF">2025-01-14T14:54:28Z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4b3c7e-3bfa-45f1-b28d-09d7fca8a9b7_Enabled">
    <vt:lpwstr>true</vt:lpwstr>
  </property>
  <property fmtid="{D5CDD505-2E9C-101B-9397-08002B2CF9AE}" pid="3" name="MSIP_Label_414b3c7e-3bfa-45f1-b28d-09d7fca8a9b7_SetDate">
    <vt:lpwstr>2025-01-14T14:54:28Z</vt:lpwstr>
  </property>
  <property fmtid="{D5CDD505-2E9C-101B-9397-08002B2CF9AE}" pid="4" name="MSIP_Label_414b3c7e-3bfa-45f1-b28d-09d7fca8a9b7_Method">
    <vt:lpwstr>Standard</vt:lpwstr>
  </property>
  <property fmtid="{D5CDD505-2E9C-101B-9397-08002B2CF9AE}" pid="5" name="MSIP_Label_414b3c7e-3bfa-45f1-b28d-09d7fca8a9b7_Name">
    <vt:lpwstr>University Internal</vt:lpwstr>
  </property>
  <property fmtid="{D5CDD505-2E9C-101B-9397-08002B2CF9AE}" pid="6" name="MSIP_Label_414b3c7e-3bfa-45f1-b28d-09d7fca8a9b7_SiteId">
    <vt:lpwstr>1113be34-aed1-4d00-ab4b-cdd02510be91</vt:lpwstr>
  </property>
  <property fmtid="{D5CDD505-2E9C-101B-9397-08002B2CF9AE}" pid="7" name="MSIP_Label_414b3c7e-3bfa-45f1-b28d-09d7fca8a9b7_ActionId">
    <vt:lpwstr>aa7c98dc-5f93-4583-9058-a07bbc768875</vt:lpwstr>
  </property>
  <property fmtid="{D5CDD505-2E9C-101B-9397-08002B2CF9AE}" pid="8" name="MSIP_Label_414b3c7e-3bfa-45f1-b28d-09d7fca8a9b7_ContentBits">
    <vt:lpwstr>0</vt:lpwstr>
  </property>
</Properties>
</file>